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9" r:id="rId2"/>
    <p:sldId id="599" r:id="rId3"/>
    <p:sldId id="620" r:id="rId4"/>
    <p:sldId id="621" r:id="rId5"/>
    <p:sldId id="623" r:id="rId6"/>
    <p:sldId id="624" r:id="rId7"/>
    <p:sldId id="625" r:id="rId8"/>
    <p:sldId id="626" r:id="rId9"/>
    <p:sldId id="627" r:id="rId10"/>
    <p:sldId id="628" r:id="rId11"/>
    <p:sldId id="629" r:id="rId12"/>
    <p:sldId id="630" r:id="rId13"/>
    <p:sldId id="631" r:id="rId14"/>
    <p:sldId id="632" r:id="rId15"/>
    <p:sldId id="633" r:id="rId16"/>
    <p:sldId id="634" r:id="rId17"/>
    <p:sldId id="635" r:id="rId18"/>
    <p:sldId id="636" r:id="rId19"/>
    <p:sldId id="637" r:id="rId20"/>
    <p:sldId id="638" r:id="rId21"/>
    <p:sldId id="639" r:id="rId22"/>
    <p:sldId id="640" r:id="rId23"/>
    <p:sldId id="641" r:id="rId24"/>
    <p:sldId id="642" r:id="rId25"/>
    <p:sldId id="643" r:id="rId26"/>
    <p:sldId id="644" r:id="rId27"/>
    <p:sldId id="670" r:id="rId28"/>
    <p:sldId id="672" r:id="rId29"/>
    <p:sldId id="673" r:id="rId30"/>
    <p:sldId id="674" r:id="rId31"/>
    <p:sldId id="675" r:id="rId32"/>
    <p:sldId id="676" r:id="rId33"/>
    <p:sldId id="677" r:id="rId34"/>
    <p:sldId id="678" r:id="rId35"/>
    <p:sldId id="679" r:id="rId36"/>
    <p:sldId id="680" r:id="rId37"/>
    <p:sldId id="681" r:id="rId38"/>
    <p:sldId id="682" r:id="rId39"/>
    <p:sldId id="683" r:id="rId40"/>
    <p:sldId id="684" r:id="rId41"/>
    <p:sldId id="685" r:id="rId42"/>
    <p:sldId id="686" r:id="rId43"/>
    <p:sldId id="687" r:id="rId44"/>
    <p:sldId id="688" r:id="rId45"/>
    <p:sldId id="645" r:id="rId46"/>
    <p:sldId id="646" r:id="rId47"/>
    <p:sldId id="647" r:id="rId48"/>
    <p:sldId id="648" r:id="rId49"/>
    <p:sldId id="649" r:id="rId50"/>
    <p:sldId id="650" r:id="rId51"/>
    <p:sldId id="651" r:id="rId52"/>
    <p:sldId id="652" r:id="rId53"/>
    <p:sldId id="653" r:id="rId54"/>
    <p:sldId id="656" r:id="rId55"/>
    <p:sldId id="657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36" autoAdjust="0"/>
    <p:restoredTop sz="99890" autoAdjust="0"/>
  </p:normalViewPr>
  <p:slideViewPr>
    <p:cSldViewPr snapToGrid="0" snapToObjects="1">
      <p:cViewPr varScale="1">
        <p:scale>
          <a:sx n="100" d="100"/>
          <a:sy n="100" d="100"/>
        </p:scale>
        <p:origin x="-5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2/17/20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864094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Lecture 13</a:t>
            </a:r>
          </a:p>
          <a:p>
            <a:r>
              <a:rPr lang="en-US" dirty="0"/>
              <a:t>Weathering feedback, continued</a:t>
            </a:r>
            <a:endParaRPr lang="en-US" dirty="0" smtClean="0"/>
          </a:p>
          <a:p>
            <a:r>
              <a:rPr lang="en-US" dirty="0"/>
              <a:t>Tuesday 18 </a:t>
            </a:r>
            <a:r>
              <a:rPr lang="en-US" dirty="0"/>
              <a:t>February </a:t>
            </a:r>
            <a:r>
              <a:rPr lang="en-US" dirty="0" smtClean="0"/>
              <a:t>2020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(unin)habitable?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405" y="-128963"/>
            <a:ext cx="5016095" cy="4437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0" y="112486"/>
            <a:ext cx="939800" cy="605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51750" y="5353696"/>
            <a:ext cx="23749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2500" y="907142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85506" y="2962727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85506" y="5092699"/>
            <a:ext cx="71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6854762" y="5576925"/>
            <a:ext cx="827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mm/</a:t>
            </a:r>
            <a:r>
              <a:rPr lang="en-US" dirty="0" err="1" smtClean="0"/>
              <a:t>yr</a:t>
            </a:r>
            <a:endParaRPr lang="en-US" dirty="0" smtClean="0"/>
          </a:p>
          <a:p>
            <a:r>
              <a:rPr lang="en-US" dirty="0" smtClean="0"/>
              <a:t>rock</a:t>
            </a:r>
          </a:p>
          <a:p>
            <a:r>
              <a:rPr lang="en-US" dirty="0" smtClean="0"/>
              <a:t>uplift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11501" y="4223400"/>
            <a:ext cx="3867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effect of orographic precipitation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59753"/>
            <a:ext cx="2343348" cy="29922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252028"/>
            <a:ext cx="487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Montgomery &amp; Brandon</a:t>
            </a:r>
          </a:p>
          <a:p>
            <a:r>
              <a:rPr lang="en-US" dirty="0" smtClean="0"/>
              <a:t>EPSL 2002: negative feedback on mountain height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95500" y="5882696"/>
            <a:ext cx="278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(local relief: 10 km window)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965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98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88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71" y="546184"/>
            <a:ext cx="8080829" cy="6121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786" y="102381"/>
            <a:ext cx="352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Where’s the effect of temperature?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937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3" y="553356"/>
            <a:ext cx="5798049" cy="4687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86" y="5328226"/>
            <a:ext cx="8055428" cy="1529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786" y="102381"/>
            <a:ext cx="352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Where’s the effect of temperature?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81822" y="3114905"/>
            <a:ext cx="2590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 effect of </a:t>
            </a:r>
            <a:r>
              <a:rPr lang="en-US" i="1" dirty="0" smtClean="0"/>
              <a:t>T</a:t>
            </a:r>
            <a:r>
              <a:rPr lang="en-US" dirty="0" smtClean="0"/>
              <a:t> is small;</a:t>
            </a:r>
          </a:p>
          <a:p>
            <a:r>
              <a:rPr lang="en-US" dirty="0" smtClean="0"/>
              <a:t>strong indirect hydrologic</a:t>
            </a:r>
          </a:p>
          <a:p>
            <a:r>
              <a:rPr lang="en-US" dirty="0" smtClean="0"/>
              <a:t>effect.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077857" y="1106714"/>
            <a:ext cx="1179286" cy="2008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680857" y="4038235"/>
            <a:ext cx="2576286" cy="1032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283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770137"/>
            <a:ext cx="6495034" cy="4799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0"/>
            <a:ext cx="4838700" cy="927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16063" y="299358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f</a:t>
            </a:r>
            <a:r>
              <a:rPr lang="en-US" i="1" baseline="-25000" dirty="0" err="1" smtClean="0"/>
              <a:t>w</a:t>
            </a:r>
            <a:r>
              <a:rPr lang="en-US" dirty="0" smtClean="0"/>
              <a:t> = fraction of fresh minerals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134" y="4567385"/>
            <a:ext cx="3336580" cy="1987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7233" y="3710214"/>
            <a:ext cx="1686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Manabe</a:t>
            </a:r>
            <a:r>
              <a:rPr lang="en-US" dirty="0" smtClean="0"/>
              <a:t> et al. </a:t>
            </a:r>
          </a:p>
          <a:p>
            <a:pPr algn="r"/>
            <a:r>
              <a:rPr lang="en-US" dirty="0" smtClean="0"/>
              <a:t>Climatic Change </a:t>
            </a:r>
          </a:p>
          <a:p>
            <a:pPr algn="r"/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0287" y="5428930"/>
            <a:ext cx="4255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Maher &amp; Chamberlain Science 2014:</a:t>
            </a:r>
          </a:p>
          <a:p>
            <a:pPr algn="r"/>
            <a:r>
              <a:rPr lang="en-US" b="1" i="1" u="sng" dirty="0" smtClean="0"/>
              <a:t>Earth’s thermostat is mediated by wetting of mountain belts in response to global warming</a:t>
            </a:r>
            <a:endParaRPr lang="en-US" b="1" i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1886857" y="4273283"/>
            <a:ext cx="64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 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w</a:t>
            </a:r>
            <a:endParaRPr lang="en-US" i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606143" y="6504856"/>
            <a:ext cx="2238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runoff change (cm/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945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11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Mountain belts also </a:t>
            </a:r>
            <a:r>
              <a:rPr lang="en-US" i="1" dirty="0" smtClean="0"/>
              <a:t>release</a:t>
            </a:r>
            <a:r>
              <a:rPr lang="en-US" dirty="0" smtClean="0"/>
              <a:t> CO</a:t>
            </a:r>
            <a:r>
              <a:rPr lang="en-US" baseline="-25000" dirty="0" smtClean="0"/>
              <a:t>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(via metamorphic </a:t>
            </a:r>
            <a:r>
              <a:rPr lang="en-US" dirty="0" err="1" smtClean="0"/>
              <a:t>decarbonation</a:t>
            </a:r>
            <a:r>
              <a:rPr lang="en-US" dirty="0" smtClean="0"/>
              <a:t> and by oxidation of C in uplifted shale, coal)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5930900"/>
            <a:ext cx="245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Bickle</a:t>
            </a:r>
            <a:r>
              <a:rPr lang="en-US" dirty="0" smtClean="0"/>
              <a:t>, Terra Nova, 1996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4283897" cy="3217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511799"/>
            <a:ext cx="394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Colorado Front Range organic-rich shale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690" y="1892300"/>
            <a:ext cx="4720310" cy="33065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96661" y="5198883"/>
            <a:ext cx="219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Evans et al., G</a:t>
            </a:r>
            <a:r>
              <a:rPr lang="en-US" baseline="30000" dirty="0" smtClean="0"/>
              <a:t>3</a:t>
            </a:r>
            <a:r>
              <a:rPr lang="en-US" dirty="0" smtClean="0"/>
              <a:t>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234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306423"/>
            <a:ext cx="7848600" cy="5068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0562"/>
          </a:xfrm>
        </p:spPr>
        <p:txBody>
          <a:bodyPr>
            <a:noAutofit/>
          </a:bodyPr>
          <a:lstStyle/>
          <a:p>
            <a:r>
              <a:rPr lang="en-US" sz="3000" dirty="0" smtClean="0"/>
              <a:t>Return to the Paleocene-Eocene Thermal Maximum (55 </a:t>
            </a:r>
            <a:r>
              <a:rPr lang="en-US" sz="3000" dirty="0" err="1" smtClean="0"/>
              <a:t>Mya</a:t>
            </a:r>
            <a:r>
              <a:rPr lang="en-US" sz="3000" dirty="0" smtClean="0"/>
              <a:t>): consistent with Maher &amp; Chamberlin?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63500" y="6211669"/>
            <a:ext cx="2482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&amp; </a:t>
            </a:r>
            <a:r>
              <a:rPr lang="en-US" dirty="0" err="1" smtClean="0"/>
              <a:t>Zachos</a:t>
            </a:r>
            <a:r>
              <a:rPr lang="en-US" dirty="0" smtClean="0"/>
              <a:t>,</a:t>
            </a:r>
          </a:p>
          <a:p>
            <a:r>
              <a:rPr lang="en-US" dirty="0" smtClean="0"/>
              <a:t>Nature Geoscience 2010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3072" y="843643"/>
            <a:ext cx="7131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PETM: geologically-rapid injection of </a:t>
            </a:r>
            <a:r>
              <a:rPr lang="en-US" dirty="0" err="1" smtClean="0"/>
              <a:t>isotopically</a:t>
            </a:r>
            <a:r>
              <a:rPr lang="en-US" dirty="0" smtClean="0"/>
              <a:t> light C </a:t>
            </a:r>
            <a:r>
              <a:rPr lang="en-US" dirty="0" smtClean="0">
                <a:sym typeface="Wingdings"/>
              </a:rPr>
              <a:t> global warming.</a:t>
            </a:r>
          </a:p>
          <a:p>
            <a:r>
              <a:rPr lang="en-US" dirty="0">
                <a:sym typeface="Wingdings"/>
              </a:rPr>
              <a:t>	 </a:t>
            </a:r>
            <a:r>
              <a:rPr lang="en-US" dirty="0" smtClean="0">
                <a:sym typeface="Wingdings"/>
              </a:rPr>
              <a:t>   how did Earth’s climate recover?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Predictions of M&amp;C 2014 for the PETM: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Extent of weathering should increase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(clay mineralogy reflecting deeper weathering)</a:t>
            </a:r>
          </a:p>
          <a:p>
            <a:r>
              <a:rPr lang="en-US" dirty="0" smtClean="0"/>
              <a:t>Rainfall should increase (at least in mountainous zones relevant to weathering).</a:t>
            </a:r>
          </a:p>
        </p:txBody>
      </p:sp>
    </p:spTree>
    <p:extLst>
      <p:ext uri="{BB962C8B-B14F-4D97-AF65-F5344CB8AC3E}">
        <p14:creationId xmlns:p14="http://schemas.microsoft.com/office/powerpoint/2010/main" val="1333381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5505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There is a global kaolinite spike at the PETM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0063"/>
            <a:ext cx="9144000" cy="1003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Kaolinite = clay formed from thorough intense leaching of parent rock; associated with humid climates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6323148" y="6211669"/>
            <a:ext cx="2539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found on Mars</a:t>
            </a:r>
          </a:p>
          <a:p>
            <a:r>
              <a:rPr lang="en-US" dirty="0" smtClean="0"/>
              <a:t>(Carter et al. Icarus 2015)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786" y="4046172"/>
            <a:ext cx="3583214" cy="2247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30578"/>
            <a:ext cx="1474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Gibson et al. </a:t>
            </a:r>
          </a:p>
          <a:p>
            <a:r>
              <a:rPr lang="en-US" dirty="0" smtClean="0"/>
              <a:t>Sedimentary </a:t>
            </a:r>
          </a:p>
          <a:p>
            <a:r>
              <a:rPr lang="en-US" dirty="0" smtClean="0"/>
              <a:t>Geology 2000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33" y="884247"/>
            <a:ext cx="2802970" cy="5327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351" y="848365"/>
            <a:ext cx="4602435" cy="30261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9928" y="6293337"/>
            <a:ext cx="1518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blue: kaolinite</a:t>
            </a:r>
          </a:p>
          <a:p>
            <a:r>
              <a:rPr lang="en-US" dirty="0" smtClean="0"/>
              <a:t>red: </a:t>
            </a:r>
            <a:r>
              <a:rPr lang="en-US" dirty="0" err="1" smtClean="0"/>
              <a:t>smectite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652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6" y="1004332"/>
            <a:ext cx="6661133" cy="4132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644"/>
            <a:ext cx="8229600" cy="5624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i="1" dirty="0" smtClean="0"/>
              <a:t>age</a:t>
            </a:r>
            <a:r>
              <a:rPr lang="en-US" dirty="0" smtClean="0"/>
              <a:t> of the kaolinite is uncertain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752929"/>
            <a:ext cx="248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et al. Geology 2012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89501" y="5785312"/>
            <a:ext cx="40401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Massive increase in physical erosion</a:t>
            </a:r>
          </a:p>
          <a:p>
            <a:r>
              <a:rPr lang="en-US" dirty="0" smtClean="0"/>
              <a:t>(stripping of previously-leached laterites)</a:t>
            </a:r>
          </a:p>
          <a:p>
            <a:r>
              <a:rPr lang="en-US" dirty="0" smtClean="0"/>
              <a:t>John et al. </a:t>
            </a:r>
            <a:r>
              <a:rPr lang="en-US" dirty="0" err="1" smtClean="0"/>
              <a:t>Paleoceanography</a:t>
            </a:r>
            <a:r>
              <a:rPr lang="en-US" dirty="0" smtClean="0"/>
              <a:t> 2008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241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controls the weathering rate?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78" y="1600200"/>
            <a:ext cx="9045222" cy="4525963"/>
          </a:xfrm>
        </p:spPr>
        <p:txBody>
          <a:bodyPr/>
          <a:lstStyle/>
          <a:p>
            <a:r>
              <a:rPr lang="en-US" b="1" dirty="0" smtClean="0"/>
              <a:t>Water supply (to flush away dissolved products)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concentration (acidity; thermodynamics)</a:t>
            </a:r>
          </a:p>
          <a:p>
            <a:r>
              <a:rPr lang="en-US" dirty="0" smtClean="0"/>
              <a:t>Temperature (</a:t>
            </a:r>
            <a:r>
              <a:rPr lang="en-US" dirty="0" smtClean="0">
                <a:sym typeface="Wingdings"/>
              </a:rPr>
              <a:t> kinetics)</a:t>
            </a:r>
          </a:p>
          <a:p>
            <a:r>
              <a:rPr lang="en-US" dirty="0" smtClean="0">
                <a:sym typeface="Wingdings"/>
              </a:rPr>
              <a:t>Reactive surface area (uplift/tectonics/erosion)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778" y="5414963"/>
            <a:ext cx="914400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/>
              <a:t>Today: Refining the carbonate-silicate weathering feedback  hypothesis: shift from direct T to indirect hydrologic control</a:t>
            </a:r>
            <a:br>
              <a:rPr lang="en-US" sz="3500" dirty="0" smtClean="0"/>
            </a:b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250116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71" y="706950"/>
            <a:ext cx="7417731" cy="6024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5143" y="172357"/>
            <a:ext cx="5234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Physical removal of Cretaceous laterites at the PETM?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698601" y="6488668"/>
            <a:ext cx="3445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John et al. </a:t>
            </a:r>
            <a:r>
              <a:rPr lang="en-US" dirty="0" err="1"/>
              <a:t>Paleoceanography</a:t>
            </a:r>
            <a:r>
              <a:rPr lang="en-US" dirty="0"/>
              <a:t> 2008 </a:t>
            </a:r>
          </a:p>
        </p:txBody>
      </p:sp>
    </p:spTree>
    <p:extLst>
      <p:ext uri="{BB962C8B-B14F-4D97-AF65-F5344CB8AC3E}">
        <p14:creationId xmlns:p14="http://schemas.microsoft.com/office/powerpoint/2010/main" val="3637415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572"/>
            <a:ext cx="9144000" cy="2403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029" y="1965586"/>
            <a:ext cx="4733471" cy="4701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83" y="2475755"/>
            <a:ext cx="3104633" cy="4054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1929" y="72572"/>
            <a:ext cx="554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Evidence for hydrological change in mountainous regions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571" y="2050142"/>
            <a:ext cx="5037599" cy="349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6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29" y="-94343"/>
            <a:ext cx="5098142" cy="2557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6071" y="226786"/>
            <a:ext cx="34810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Polecat Bench, Wyoming: excellent</a:t>
            </a:r>
          </a:p>
          <a:p>
            <a:r>
              <a:rPr lang="en-US" dirty="0" smtClean="0"/>
              <a:t>floral record</a:t>
            </a:r>
          </a:p>
          <a:p>
            <a:r>
              <a:rPr lang="en-US" dirty="0" smtClean="0"/>
              <a:t>(Wing et al. Science </a:t>
            </a:r>
          </a:p>
          <a:p>
            <a:r>
              <a:rPr lang="en-US" dirty="0" smtClean="0"/>
              <a:t>2005)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floral indications </a:t>
            </a:r>
          </a:p>
          <a:p>
            <a:r>
              <a:rPr lang="en-US" dirty="0" smtClean="0"/>
              <a:t>of</a:t>
            </a:r>
            <a:r>
              <a:rPr lang="en-US" dirty="0"/>
              <a:t> </a:t>
            </a:r>
            <a:r>
              <a:rPr lang="en-US" dirty="0" smtClean="0"/>
              <a:t>initial drying </a:t>
            </a:r>
          </a:p>
          <a:p>
            <a:r>
              <a:rPr lang="en-US" dirty="0" smtClean="0"/>
              <a:t>followed by return</a:t>
            </a:r>
            <a:r>
              <a:rPr lang="en-US" dirty="0"/>
              <a:t> </a:t>
            </a:r>
            <a:r>
              <a:rPr lang="en-US" dirty="0" smtClean="0"/>
              <a:t>to</a:t>
            </a:r>
          </a:p>
          <a:p>
            <a:r>
              <a:rPr lang="en-US" dirty="0" smtClean="0"/>
              <a:t>wetter conditions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2796291"/>
            <a:ext cx="3947886" cy="3843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086" y="5601123"/>
            <a:ext cx="2623457" cy="9303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9642" y="6479595"/>
            <a:ext cx="463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Model: </a:t>
            </a:r>
            <a:r>
              <a:rPr lang="en-US" dirty="0" err="1" smtClean="0"/>
              <a:t>Armitage</a:t>
            </a:r>
            <a:r>
              <a:rPr lang="en-US" dirty="0" smtClean="0"/>
              <a:t> et al. Nature Geoscience 2011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741" y="3528786"/>
            <a:ext cx="4191000" cy="17329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13741" y="3159454"/>
            <a:ext cx="420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Pyrenees: Schmitz &amp; </a:t>
            </a:r>
            <a:r>
              <a:rPr lang="en-US" dirty="0" err="1" smtClean="0"/>
              <a:t>Pujalte</a:t>
            </a:r>
            <a:r>
              <a:rPr lang="en-US" dirty="0" smtClean="0"/>
              <a:t>, Geology 2007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026" y="653142"/>
            <a:ext cx="1414731" cy="187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2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715"/>
            <a:ext cx="8229600" cy="453571"/>
          </a:xfrm>
        </p:spPr>
        <p:txBody>
          <a:bodyPr>
            <a:noAutofit/>
          </a:bodyPr>
          <a:lstStyle/>
          <a:p>
            <a:r>
              <a:rPr lang="en-US" sz="2700" dirty="0" smtClean="0"/>
              <a:t>Severe data-model mismatch when only temperature-dependent silicate weathering is considered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286" y="728209"/>
            <a:ext cx="6072310" cy="596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0800" y="6070600"/>
            <a:ext cx="135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29857" y="5790868"/>
            <a:ext cx="1691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“body problem”</a:t>
            </a:r>
            <a:endParaRPr lang="en-US" dirty="0"/>
          </a:p>
        </p:txBody>
      </p:sp>
      <p:sp>
        <p:nvSpPr>
          <p:cNvPr id="6" name="Left Brace 5"/>
          <p:cNvSpPr/>
          <p:nvPr/>
        </p:nvSpPr>
        <p:spPr>
          <a:xfrm rot="15621813">
            <a:off x="3739953" y="5120697"/>
            <a:ext cx="359229" cy="116114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86640" y="4813845"/>
            <a:ext cx="1182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“recovery</a:t>
            </a:r>
          </a:p>
          <a:p>
            <a:r>
              <a:rPr lang="en-US" dirty="0" smtClean="0"/>
              <a:t>  problem”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2172897">
            <a:off x="4898113" y="4429702"/>
            <a:ext cx="399143" cy="98878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542643" y="1632857"/>
            <a:ext cx="18143" cy="1451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25571" y="1778000"/>
            <a:ext cx="1777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alternatives:</a:t>
            </a:r>
          </a:p>
          <a:p>
            <a:r>
              <a:rPr lang="en-US" sz="1200" dirty="0" smtClean="0"/>
              <a:t>organic-matter oxidation,</a:t>
            </a:r>
          </a:p>
          <a:p>
            <a:r>
              <a:rPr lang="en-US" sz="1200" dirty="0" smtClean="0"/>
              <a:t>volcanism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9502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0648"/>
          </a:xfrm>
        </p:spPr>
        <p:txBody>
          <a:bodyPr>
            <a:noAutofit/>
          </a:bodyPr>
          <a:lstStyle/>
          <a:p>
            <a:r>
              <a:rPr lang="en-US" sz="3000" dirty="0" smtClean="0"/>
              <a:t>Is the carbonate-silicate weathering feedback enough to explain the data?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3800" y="5892800"/>
            <a:ext cx="135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7143" y="5724071"/>
            <a:ext cx="4652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Dashed lines: without organic matter feedbacks</a:t>
            </a:r>
          </a:p>
          <a:p>
            <a:r>
              <a:rPr lang="en-US" dirty="0" smtClean="0"/>
              <a:t>Solid lines: with organic-matter feedbacks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8214" y="2577263"/>
            <a:ext cx="2240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Lysocline</a:t>
            </a:r>
            <a:r>
              <a:rPr lang="en-US" sz="1200" dirty="0" smtClean="0"/>
              <a:t> ~ seafloor depth above </a:t>
            </a:r>
          </a:p>
          <a:p>
            <a:r>
              <a:rPr lang="en-US" sz="1200" dirty="0" smtClean="0"/>
              <a:t>which carbonate is unstable</a:t>
            </a:r>
          </a:p>
        </p:txBody>
      </p:sp>
    </p:spTree>
    <p:extLst>
      <p:ext uri="{BB962C8B-B14F-4D97-AF65-F5344CB8AC3E}">
        <p14:creationId xmlns:p14="http://schemas.microsoft.com/office/powerpoint/2010/main" val="757848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the required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Transport limitation vs. kinetic limitation</a:t>
            </a:r>
          </a:p>
          <a:p>
            <a:r>
              <a:rPr lang="en-US" dirty="0" smtClean="0"/>
              <a:t>Conceptual understanding of </a:t>
            </a:r>
            <a:r>
              <a:rPr lang="en-US" dirty="0" err="1" smtClean="0"/>
              <a:t>hillslope</a:t>
            </a:r>
            <a:r>
              <a:rPr lang="en-US" dirty="0" smtClean="0"/>
              <a:t>- and watershed-scale weathering, controls on fluxes, relative timescales</a:t>
            </a:r>
          </a:p>
        </p:txBody>
      </p:sp>
    </p:spTree>
    <p:extLst>
      <p:ext uri="{BB962C8B-B14F-4D97-AF65-F5344CB8AC3E}">
        <p14:creationId xmlns:p14="http://schemas.microsoft.com/office/powerpoint/2010/main" val="171442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500" b="1" dirty="0" smtClean="0"/>
              <a:t>Key points – a look under the hood of the carbonate-silicate feedback hypothesis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4701"/>
            <a:ext cx="9144000" cy="4368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Main fluxes and reservoirs in the long-term carbon cycle: what is the evidence for a negative feedback?</a:t>
            </a:r>
          </a:p>
          <a:p>
            <a:r>
              <a:rPr lang="en-US" dirty="0" smtClean="0"/>
              <a:t>Testable elements of the carbonate-silicate weathering hypothesis: how well do they hold up to testing?</a:t>
            </a:r>
          </a:p>
          <a:p>
            <a:r>
              <a:rPr lang="en-US" dirty="0" smtClean="0"/>
              <a:t>Evidence from past shocks to the Earth system and present-day weathering bearing on the carbonate-silicate weathering hypothesis.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Testing </a:t>
            </a:r>
            <a:r>
              <a:rPr lang="en-US" dirty="0"/>
              <a:t>hydrologic control on silicate weathering rates as an explanation for recovery from the </a:t>
            </a:r>
            <a:r>
              <a:rPr lang="en-US" dirty="0" smtClean="0"/>
              <a:t>PETM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Alternative</a:t>
            </a:r>
            <a:r>
              <a:rPr lang="en-US" dirty="0"/>
              <a:t>, organic-carbon explanations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Possible explanations for the lab-vs.-field discrepancy in weathering rates: the role of flushing.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3372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Evolution of land plants ~0.4 </a:t>
            </a:r>
            <a:r>
              <a:rPr lang="en-US" sz="3000" dirty="0" err="1" smtClean="0"/>
              <a:t>Ga</a:t>
            </a:r>
            <a:r>
              <a:rPr lang="en-US" sz="3000" dirty="0" smtClean="0"/>
              <a:t> likely had major effects on geologic carbon cycle: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11" y="1532467"/>
            <a:ext cx="5232400" cy="2692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26667" y="5757333"/>
            <a:ext cx="273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Beerling</a:t>
            </a:r>
            <a:r>
              <a:rPr lang="en-US" dirty="0" smtClean="0"/>
              <a:t> &amp; Butterfield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330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Gaia hypothesis – biosphere in the driving seat – due to Lovelock, recent developments by </a:t>
            </a:r>
            <a:r>
              <a:rPr lang="en-US" sz="3000" dirty="0" err="1" smtClean="0"/>
              <a:t>Lenton</a:t>
            </a:r>
            <a:r>
              <a:rPr lang="en-US" sz="3000" dirty="0" smtClean="0"/>
              <a:t> 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225778" y="1143000"/>
            <a:ext cx="675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Daisyworld</a:t>
            </a:r>
            <a:r>
              <a:rPr lang="en-US" dirty="0" smtClean="0"/>
              <a:t>”: an idealized, toy model to illustrate the Gaia hypothesis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332"/>
            <a:ext cx="4892488" cy="5345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1803134" y="4360334"/>
            <a:ext cx="396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Wood et al. Reviews of Geophysics 2008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881" y="4205111"/>
            <a:ext cx="3732919" cy="2652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2413869"/>
            <a:ext cx="2634372" cy="5854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161" y="1587307"/>
            <a:ext cx="4275667" cy="972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2903698"/>
            <a:ext cx="2634372" cy="6702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602" y="3422650"/>
            <a:ext cx="2592569" cy="68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23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1042459"/>
            <a:ext cx="9048750" cy="836084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b="1" dirty="0" smtClean="0"/>
              <a:t>A new proxy for weathering: </a:t>
            </a:r>
            <a:r>
              <a:rPr lang="en-US" sz="2700" b="1" baseline="30000" dirty="0" smtClean="0"/>
              <a:t>7</a:t>
            </a:r>
            <a:r>
              <a:rPr lang="en-US" sz="2700" b="1" dirty="0" smtClean="0"/>
              <a:t>Li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- A water-soluble trace element</a:t>
            </a:r>
            <a:br>
              <a:rPr lang="en-US" sz="2700" dirty="0" smtClean="0"/>
            </a:br>
            <a:r>
              <a:rPr lang="en-US" sz="2700" dirty="0" smtClean="0"/>
              <a:t>- During weathering, Li-7 preferentially partitions into river water, and Li-6 partitions into secondary minerals (clays)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2123407"/>
            <a:ext cx="4180417" cy="2182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" y="4292662"/>
            <a:ext cx="306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  <a:r>
              <a:rPr lang="en-US" dirty="0" err="1" smtClean="0"/>
              <a:t>Froelich</a:t>
            </a:r>
            <a:r>
              <a:rPr lang="en-US" dirty="0" smtClean="0"/>
              <a:t>, Science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14" y="2294856"/>
            <a:ext cx="3342152" cy="1157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103673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Lithium cycle is mostly in silicate rocks and </a:t>
            </a:r>
            <a:r>
              <a:rPr lang="en-US" dirty="0" err="1" smtClean="0"/>
              <a:t>aluminosilicate</a:t>
            </a:r>
            <a:r>
              <a:rPr lang="en-US" dirty="0" smtClean="0"/>
              <a:t> clays; none in carbonates.</a:t>
            </a:r>
          </a:p>
          <a:p>
            <a:r>
              <a:rPr lang="en-US" b="1" dirty="0" smtClean="0"/>
              <a:t>High weathering intensity (e.g. soils in hot, wet, tectonically passive </a:t>
            </a:r>
            <a:r>
              <a:rPr lang="en-US" b="1" dirty="0" err="1" smtClean="0"/>
              <a:t>cratons</a:t>
            </a:r>
            <a:r>
              <a:rPr lang="en-US" b="1" dirty="0" smtClean="0"/>
              <a:t>): </a:t>
            </a:r>
          </a:p>
          <a:p>
            <a:r>
              <a:rPr lang="en-US" dirty="0" smtClean="0"/>
              <a:t>	Congruent weathering, Low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 reflecting source bedrock.</a:t>
            </a:r>
          </a:p>
          <a:p>
            <a:r>
              <a:rPr lang="en-US" b="1" dirty="0" smtClean="0"/>
              <a:t>Low weathering intensity (e.g. mountains, Himalaya): </a:t>
            </a:r>
          </a:p>
          <a:p>
            <a:r>
              <a:rPr lang="en-US" dirty="0" smtClean="0"/>
              <a:t>	Incongruent weathering, High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 reflecting incomplete dissolution.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3452673"/>
            <a:ext cx="1487973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4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What accounts for the lab-vs.-field discrepancy in weathering rates?</a:t>
            </a:r>
            <a:br>
              <a:rPr lang="en-US" sz="2400" dirty="0" smtClean="0"/>
            </a:br>
            <a:r>
              <a:rPr lang="en-US" sz="2400" dirty="0" smtClean="0"/>
              <a:t>What is the role of flushing?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56" y="1003300"/>
            <a:ext cx="3124200" cy="154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656" y="1003300"/>
            <a:ext cx="5735821" cy="5605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4418" y="5503333"/>
            <a:ext cx="1753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Maher 2010</a:t>
            </a:r>
          </a:p>
          <a:p>
            <a:r>
              <a:rPr lang="en-US" dirty="0" smtClean="0"/>
              <a:t>(on the required </a:t>
            </a:r>
          </a:p>
          <a:p>
            <a:r>
              <a:rPr lang="en-US" dirty="0" smtClean="0"/>
              <a:t>reading list)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543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784" y="0"/>
            <a:ext cx="55535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551992" y="5346047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</a:p>
          <a:p>
            <a:r>
              <a:rPr lang="en-US" dirty="0" err="1" smtClean="0"/>
              <a:t>Froelich</a:t>
            </a:r>
            <a:r>
              <a:rPr lang="en-US" dirty="0" smtClean="0"/>
              <a:t> , Science, 2012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528"/>
            <a:ext cx="2836333" cy="2939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81" y="6533112"/>
            <a:ext cx="235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Drilling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479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78" y="1038951"/>
            <a:ext cx="7333544" cy="5370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648866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Sun et al. PNAS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44462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 smtClean="0"/>
              <a:t>Enhanced silicate weathering occurred at the </a:t>
            </a:r>
            <a:r>
              <a:rPr lang="en-US" sz="3300" dirty="0" err="1" smtClean="0"/>
              <a:t>Permo</a:t>
            </a:r>
            <a:r>
              <a:rPr lang="en-US" sz="3300" dirty="0" smtClean="0"/>
              <a:t>-Triassic boundary (largest mass extinction in the fossil record)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44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dirty="0" smtClean="0"/>
              <a:t>Enhanced weathering at the </a:t>
            </a:r>
            <a:r>
              <a:rPr lang="en-US" sz="3300" dirty="0" err="1" smtClean="0"/>
              <a:t>Permo</a:t>
            </a:r>
            <a:r>
              <a:rPr lang="en-US" sz="3300" dirty="0" smtClean="0"/>
              <a:t>-Triassic</a:t>
            </a:r>
            <a:br>
              <a:rPr lang="en-US" sz="3300" dirty="0" smtClean="0"/>
            </a:br>
            <a:r>
              <a:rPr lang="en-US" sz="3300" dirty="0" smtClean="0"/>
              <a:t>boundary may have contributed to the mass extinction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562100"/>
            <a:ext cx="9029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584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Summary and discussion of carbonate-silicate weathering feedback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There is strong evidence for a negative feedback stabilizing climate over &gt;300 </a:t>
            </a:r>
            <a:r>
              <a:rPr lang="en-US" dirty="0" err="1" smtClean="0"/>
              <a:t>Kyr</a:t>
            </a:r>
            <a:r>
              <a:rPr lang="en-US" dirty="0" smtClean="0"/>
              <a:t> timescales on Earth.</a:t>
            </a:r>
          </a:p>
          <a:p>
            <a:r>
              <a:rPr lang="en-US" dirty="0" smtClean="0"/>
              <a:t>The carbonate-silicate weathering feedback hypothesis is the currently leading hypothesis for this negative feedback.</a:t>
            </a:r>
          </a:p>
          <a:p>
            <a:r>
              <a:rPr lang="en-US" dirty="0" smtClean="0"/>
              <a:t>However, other hypotheses (e.g., organic-carbon feedbacks) may contribute, and research is ongoing to determine which mechanism is the primary control on Earth’s long-term climate.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556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500" b="1" dirty="0" smtClean="0"/>
              <a:t>Nutrient supply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4701"/>
            <a:ext cx="9144000" cy="4368800"/>
          </a:xfrm>
        </p:spPr>
        <p:txBody>
          <a:bodyPr>
            <a:normAutofit/>
          </a:bodyPr>
          <a:lstStyle/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9" y="983543"/>
            <a:ext cx="8401981" cy="1923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37508" y="2909330"/>
            <a:ext cx="1706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Konhauser</a:t>
            </a:r>
            <a:r>
              <a:rPr lang="en-US" dirty="0" smtClean="0"/>
              <a:t>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89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6067"/>
            <a:ext cx="5051778" cy="2946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384" y="3333749"/>
            <a:ext cx="4868616" cy="3417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23033"/>
            <a:ext cx="247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 Earth Observatory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03246" y="6504989"/>
            <a:ext cx="193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World Ocean Atlas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8222"/>
            <a:ext cx="91140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Present-day primary productivity is dominated by oxygenic photosynthesis which evolved</a:t>
            </a:r>
          </a:p>
          <a:p>
            <a:r>
              <a:rPr lang="en-US" dirty="0" smtClean="0"/>
              <a:t>2.3 </a:t>
            </a:r>
            <a:r>
              <a:rPr lang="en-US" dirty="0" err="1" smtClean="0"/>
              <a:t>Ga</a:t>
            </a:r>
            <a:r>
              <a:rPr lang="en-US" dirty="0" smtClean="0"/>
              <a:t> (perhaps earlier). Productivity in the ocean is currently limited on geologic timescales</a:t>
            </a:r>
          </a:p>
          <a:p>
            <a:r>
              <a:rPr lang="en-US" dirty="0" smtClean="0"/>
              <a:t> by the availability of P (and, locally, the availability of Fe) derived from continental weathering.</a:t>
            </a: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08778" y="5531556"/>
            <a:ext cx="1820333" cy="705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35173" y="5263444"/>
            <a:ext cx="157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Fe-poor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1859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Redfield ratio – C:N:P = 106:16:1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9" y="860778"/>
            <a:ext cx="4250227" cy="5702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69556" y="5602111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Falkowski</a:t>
            </a:r>
            <a:r>
              <a:rPr lang="en-US" dirty="0" smtClean="0"/>
              <a:t> &amp; Godfrey, </a:t>
            </a:r>
          </a:p>
          <a:p>
            <a:r>
              <a:rPr lang="en-US" dirty="0" smtClean="0"/>
              <a:t>Phil. Trans. Roy. Soc. A 2008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96309" y="1154668"/>
            <a:ext cx="4650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life = CHONPS + some transition-metal catalysts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6200000">
            <a:off x="5813778" y="359832"/>
            <a:ext cx="486833" cy="281516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49611" y="1982610"/>
            <a:ext cx="41232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metalloenzymes</a:t>
            </a:r>
            <a:r>
              <a:rPr lang="en-US" dirty="0" smtClean="0"/>
              <a:t> involving </a:t>
            </a:r>
          </a:p>
          <a:p>
            <a:r>
              <a:rPr lang="en-US" dirty="0" smtClean="0"/>
              <a:t>Fe, Ni, Cu, </a:t>
            </a:r>
            <a:r>
              <a:rPr lang="en-US" dirty="0" err="1" smtClean="0"/>
              <a:t>Mn</a:t>
            </a:r>
            <a:r>
              <a:rPr lang="en-US" dirty="0" smtClean="0"/>
              <a:t>, Co, Mo, and Zn</a:t>
            </a:r>
          </a:p>
          <a:p>
            <a:r>
              <a:rPr lang="en-US" dirty="0" smtClean="0"/>
              <a:t>are central to microbial ecology.</a:t>
            </a:r>
          </a:p>
          <a:p>
            <a:r>
              <a:rPr lang="en-US" dirty="0" smtClean="0"/>
              <a:t>E.g., the first </a:t>
            </a:r>
            <a:r>
              <a:rPr lang="en-US" dirty="0" err="1" smtClean="0"/>
              <a:t>nitrogenase</a:t>
            </a:r>
            <a:r>
              <a:rPr lang="en-US" dirty="0" smtClean="0"/>
              <a:t> had 38 Fe-atoms</a:t>
            </a:r>
          </a:p>
        </p:txBody>
      </p:sp>
    </p:spTree>
    <p:extLst>
      <p:ext uri="{BB962C8B-B14F-4D97-AF65-F5344CB8AC3E}">
        <p14:creationId xmlns:p14="http://schemas.microsoft.com/office/powerpoint/2010/main" val="4039579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Redfield ratio may have changed over geologic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23" y="1369985"/>
            <a:ext cx="7859889" cy="4631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37778" y="6164112"/>
            <a:ext cx="1623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Planavsky</a:t>
            </a:r>
            <a:r>
              <a:rPr lang="en-US" dirty="0" smtClean="0"/>
              <a:t>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2542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0"/>
            <a:ext cx="84312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548968" y="3965223"/>
            <a:ext cx="2475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Quigg</a:t>
            </a:r>
            <a:r>
              <a:rPr lang="en-US" dirty="0" smtClean="0"/>
              <a:t> et al. Nature 2003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044" y="0"/>
            <a:ext cx="21526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Nutrient preferences</a:t>
            </a:r>
          </a:p>
          <a:p>
            <a:r>
              <a:rPr lang="en-US" dirty="0" smtClean="0"/>
              <a:t>are correlated</a:t>
            </a:r>
          </a:p>
          <a:p>
            <a:r>
              <a:rPr lang="en-US" dirty="0" smtClean="0"/>
              <a:t>to ecological shifts</a:t>
            </a:r>
          </a:p>
          <a:p>
            <a:r>
              <a:rPr lang="en-US" dirty="0" smtClean="0"/>
              <a:t>over geologic</a:t>
            </a:r>
          </a:p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37555" y="365667"/>
            <a:ext cx="1685077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dominant today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chlorophyll c, 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311" y="5249333"/>
            <a:ext cx="2349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Marine phytoplankton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83646" y="4385733"/>
            <a:ext cx="224604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dominant pre-250 Ma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chlorophyll a &amp; b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569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8222" y="5463780"/>
            <a:ext cx="4890807" cy="120032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Hydrothermal vents:</a:t>
            </a:r>
          </a:p>
          <a:p>
            <a:r>
              <a:rPr lang="en-US" b="1" dirty="0" smtClean="0"/>
              <a:t>“backup” nutrient source on worlds without land</a:t>
            </a:r>
          </a:p>
          <a:p>
            <a:r>
              <a:rPr lang="en-US" b="1" dirty="0" smtClean="0"/>
              <a:t> support chemoautotrophs today</a:t>
            </a:r>
          </a:p>
          <a:p>
            <a:r>
              <a:rPr lang="en-US" b="1" dirty="0" smtClean="0"/>
              <a:t>possible site for the origin of life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9668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953008"/>
            <a:ext cx="5611352" cy="53824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3999" y="184835"/>
            <a:ext cx="8690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next part of today’s lecture follows Maher &amp; Chamberlain, “Hydrologic </a:t>
            </a:r>
            <a:r>
              <a:rPr lang="en-US" dirty="0"/>
              <a:t>Regulation of Chemical Weathering and the Geologic Carbon </a:t>
            </a:r>
            <a:r>
              <a:rPr lang="en-US" dirty="0" smtClean="0"/>
              <a:t>Cycle,” </a:t>
            </a:r>
            <a:r>
              <a:rPr lang="en-US" i="1" dirty="0" smtClean="0"/>
              <a:t>Science</a:t>
            </a:r>
            <a:r>
              <a:rPr lang="en-US" dirty="0" smtClean="0"/>
              <a:t>, 2014 (required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101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000" dirty="0" smtClean="0"/>
              <a:t>Immediately after the origin of life(?)</a:t>
            </a:r>
            <a:br>
              <a:rPr lang="en-US" sz="3000" dirty="0" smtClean="0"/>
            </a:br>
            <a:r>
              <a:rPr lang="en-US" sz="3000" dirty="0" smtClean="0"/>
              <a:t>Abiotic organic matter for early heterotrophs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549400"/>
            <a:ext cx="8242300" cy="375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8222" y="6081889"/>
            <a:ext cx="381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</a:t>
            </a:r>
            <a:r>
              <a:rPr lang="en-US" dirty="0" err="1" smtClean="0"/>
              <a:t>Konhauser</a:t>
            </a:r>
            <a:r>
              <a:rPr lang="en-US" dirty="0" smtClean="0"/>
              <a:t>, ‘</a:t>
            </a:r>
            <a:r>
              <a:rPr lang="en-US" dirty="0" err="1" smtClean="0"/>
              <a:t>Geomicrobiology</a:t>
            </a:r>
            <a:r>
              <a:rPr lang="en-US" dirty="0" smtClean="0"/>
              <a:t>,’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3535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22" y="3474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Methanogenesis</a:t>
            </a:r>
            <a:r>
              <a:rPr lang="en-US" dirty="0" smtClean="0"/>
              <a:t> is a possible pre-photosynthetic energy source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45" y="1417638"/>
            <a:ext cx="3022600" cy="54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739" y="4078110"/>
            <a:ext cx="4257261" cy="23935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6665" y="6471637"/>
            <a:ext cx="442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ExoMars</a:t>
            </a:r>
            <a:r>
              <a:rPr lang="en-US" dirty="0" smtClean="0"/>
              <a:t> TGO: first science results last month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58671"/>
            <a:ext cx="4792861" cy="34388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826667"/>
            <a:ext cx="301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Earth: </a:t>
            </a:r>
            <a:r>
              <a:rPr lang="en-US" dirty="0" smtClean="0"/>
              <a:t>Sleep &amp; Bird 2007 table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23411" y="3443446"/>
            <a:ext cx="3920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Mars: </a:t>
            </a:r>
            <a:r>
              <a:rPr lang="en-US" dirty="0" smtClean="0"/>
              <a:t>unconfirmed reports of </a:t>
            </a:r>
          </a:p>
          <a:p>
            <a:r>
              <a:rPr lang="en-US" dirty="0" smtClean="0"/>
              <a:t>unknown amounts of atmospheric CH4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119801"/>
            <a:ext cx="4463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Today: 100 </a:t>
            </a:r>
            <a:r>
              <a:rPr lang="en-US" dirty="0" err="1" smtClean="0"/>
              <a:t>Gton</a:t>
            </a:r>
            <a:r>
              <a:rPr lang="en-US" dirty="0" smtClean="0"/>
              <a:t> C/</a:t>
            </a:r>
            <a:r>
              <a:rPr lang="en-US" dirty="0" err="1" smtClean="0"/>
              <a:t>yr</a:t>
            </a:r>
            <a:r>
              <a:rPr lang="en-US" dirty="0" smtClean="0"/>
              <a:t> (approx. 2000 </a:t>
            </a:r>
            <a:r>
              <a:rPr lang="en-US" dirty="0" err="1" smtClean="0"/>
              <a:t>Tmol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75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Early photosynthesis was limited by the availability of </a:t>
            </a:r>
            <a:r>
              <a:rPr lang="en-US" dirty="0" err="1" smtClean="0"/>
              <a:t>reductants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e.g. Fe</a:t>
            </a:r>
            <a:r>
              <a:rPr lang="en-US" baseline="30000" dirty="0" smtClean="0"/>
              <a:t>2+ </a:t>
            </a:r>
            <a:r>
              <a:rPr lang="en-US" dirty="0" smtClean="0"/>
              <a:t>from weathering, sulfides (S</a:t>
            </a:r>
            <a:r>
              <a:rPr lang="en-US" baseline="30000" dirty="0" smtClean="0"/>
              <a:t>2-</a:t>
            </a:r>
            <a:r>
              <a:rPr lang="en-US" dirty="0" smtClean="0"/>
              <a:t>) from hydrothermal vents </a:t>
            </a:r>
            <a:r>
              <a:rPr lang="is-IS" dirty="0" smtClean="0"/>
              <a:t>…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Reduction of </a:t>
            </a:r>
            <a:r>
              <a:rPr lang="en-US" i="1" dirty="0" smtClean="0"/>
              <a:t>H</a:t>
            </a:r>
            <a:r>
              <a:rPr lang="en-US" i="1" baseline="-25000" dirty="0" smtClean="0"/>
              <a:t>2</a:t>
            </a:r>
            <a:r>
              <a:rPr lang="en-US" i="1" dirty="0" smtClean="0"/>
              <a:t>O </a:t>
            </a:r>
            <a:r>
              <a:rPr lang="en-US" dirty="0" smtClean="0"/>
              <a:t>would be ideal, but this required a complicated evolutionary innovation that only happened once in Earth history (in an early </a:t>
            </a:r>
            <a:r>
              <a:rPr lang="en-US" dirty="0" err="1" smtClean="0"/>
              <a:t>cyanobacterium</a:t>
            </a:r>
            <a:r>
              <a:rPr lang="en-US" dirty="0" smtClean="0"/>
              <a:t>) and may have taken 2 Gyr to occur (Fischer et al., Annual Reviews, 2016). Water oxidation requires an oxidant with a potential of +0.8V (2x what is found in any </a:t>
            </a:r>
            <a:r>
              <a:rPr lang="en-US" dirty="0" err="1" smtClean="0"/>
              <a:t>anoxygenic</a:t>
            </a:r>
            <a:r>
              <a:rPr lang="en-US" dirty="0" smtClean="0"/>
              <a:t> </a:t>
            </a:r>
            <a:r>
              <a:rPr lang="en-US" dirty="0" err="1" smtClean="0"/>
              <a:t>phototroph</a:t>
            </a:r>
            <a:r>
              <a:rPr lang="en-US" dirty="0" smtClean="0"/>
              <a:t>). Water splitting system is from one clade of prokaryotes, the other photosystem from a separate clade.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666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500" b="1" dirty="0" smtClean="0"/>
              <a:t>Fluxes vs. stocks: </a:t>
            </a:r>
            <a:r>
              <a:rPr lang="en-US" sz="2500" dirty="0" smtClean="0"/>
              <a:t>A caution for extrapolation of nutrient flux / productivity calculations to planets-in-general</a:t>
            </a:r>
            <a:endParaRPr lang="en-US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26444"/>
            <a:ext cx="836817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 Oxygen</a:t>
            </a:r>
          </a:p>
          <a:p>
            <a:r>
              <a:rPr lang="en-US" dirty="0" smtClean="0"/>
              <a:t>Suppose a P-starved planet had evolved O2 photosynthesis, but the O2 production rate</a:t>
            </a:r>
          </a:p>
          <a:p>
            <a:r>
              <a:rPr lang="en-US" dirty="0" smtClean="0"/>
              <a:t>was 10,000 times less than on today’s Earth (due to P limitation). Could O2 build up</a:t>
            </a:r>
          </a:p>
          <a:p>
            <a:r>
              <a:rPr lang="en-US" dirty="0" smtClean="0"/>
              <a:t>to the level on today’s Earth?</a:t>
            </a:r>
          </a:p>
          <a:p>
            <a:endParaRPr lang="en-US" dirty="0"/>
          </a:p>
          <a:p>
            <a:r>
              <a:rPr lang="en-US" dirty="0" smtClean="0"/>
              <a:t>Net primary productivity ~ 100 </a:t>
            </a:r>
            <a:r>
              <a:rPr lang="en-US" dirty="0" err="1" smtClean="0"/>
              <a:t>Gton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324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Mechanisms by which biology / organic carbon sequestration might affect long-term climate regulation</a:t>
            </a:r>
          </a:p>
          <a:p>
            <a:r>
              <a:rPr lang="en-US" dirty="0" smtClean="0"/>
              <a:t>Understand/explain </a:t>
            </a:r>
            <a:r>
              <a:rPr lang="en-US" dirty="0"/>
              <a:t>the </a:t>
            </a:r>
            <a:r>
              <a:rPr lang="en-US" dirty="0" err="1"/>
              <a:t>Daisyworld</a:t>
            </a:r>
            <a:r>
              <a:rPr lang="en-US" dirty="0"/>
              <a:t> </a:t>
            </a:r>
            <a:r>
              <a:rPr lang="en-US" dirty="0" smtClean="0"/>
              <a:t>model</a:t>
            </a:r>
          </a:p>
          <a:p>
            <a:r>
              <a:rPr lang="en-US" dirty="0" smtClean="0"/>
              <a:t>How </a:t>
            </a:r>
            <a:r>
              <a:rPr lang="en-US" baseline="30000" dirty="0" smtClean="0"/>
              <a:t>7</a:t>
            </a:r>
            <a:r>
              <a:rPr lang="en-US" dirty="0" smtClean="0"/>
              <a:t>Li may be used to track weathering intensity vs. time: examples from the geologic record</a:t>
            </a:r>
          </a:p>
          <a:p>
            <a:r>
              <a:rPr lang="en-US" dirty="0" smtClean="0"/>
              <a:t>Discuss nutrient limitation on modern Earth; pre-photosynthetic Earth; and Earth when dominated by </a:t>
            </a:r>
            <a:r>
              <a:rPr lang="en-US" dirty="0" err="1" smtClean="0"/>
              <a:t>anoxygenic</a:t>
            </a:r>
            <a:r>
              <a:rPr lang="en-US" dirty="0" smtClean="0"/>
              <a:t> photosynthesis.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Key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37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8888"/>
            <a:ext cx="8229600" cy="1143000"/>
          </a:xfrm>
        </p:spPr>
        <p:txBody>
          <a:bodyPr/>
          <a:lstStyle/>
          <a:p>
            <a:r>
              <a:rPr lang="en-US" b="1" dirty="0" smtClean="0"/>
              <a:t>Backup/additional slides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8533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084"/>
            <a:ext cx="8229600" cy="836084"/>
          </a:xfrm>
        </p:spPr>
        <p:txBody>
          <a:bodyPr>
            <a:normAutofit/>
          </a:bodyPr>
          <a:lstStyle/>
          <a:p>
            <a:r>
              <a:rPr lang="en-US" dirty="0" smtClean="0"/>
              <a:t>A new proxy for weathering: </a:t>
            </a:r>
            <a:r>
              <a:rPr lang="en-US" baseline="30000" dirty="0" smtClean="0"/>
              <a:t>7</a:t>
            </a:r>
            <a:r>
              <a:rPr lang="en-US" dirty="0" smtClean="0"/>
              <a:t>Li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041401"/>
            <a:ext cx="4180417" cy="2182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" y="3218419"/>
            <a:ext cx="306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  <a:r>
              <a:rPr lang="en-US" dirty="0" err="1" smtClean="0"/>
              <a:t>Froelich</a:t>
            </a:r>
            <a:r>
              <a:rPr lang="en-US" dirty="0" smtClean="0"/>
              <a:t>, Science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14" y="1212850"/>
            <a:ext cx="3342152" cy="1157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021667"/>
            <a:ext cx="8122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Lithium cycle is mostly in silicate rocks and </a:t>
            </a:r>
            <a:r>
              <a:rPr lang="en-US" dirty="0" err="1" smtClean="0"/>
              <a:t>aluminosilicate</a:t>
            </a:r>
            <a:r>
              <a:rPr lang="en-US" dirty="0" smtClean="0"/>
              <a:t> clays; none in carbonates.</a:t>
            </a:r>
          </a:p>
          <a:p>
            <a:r>
              <a:rPr lang="en-US" dirty="0" smtClean="0"/>
              <a:t>High weathering intensity: Low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r>
              <a:rPr lang="en-US" dirty="0" smtClean="0"/>
              <a:t>Low weathering intensity (e.g. mountains): High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2370667"/>
            <a:ext cx="1487973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6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784" y="0"/>
            <a:ext cx="55535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14386" y="5483556"/>
            <a:ext cx="14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</a:p>
          <a:p>
            <a:r>
              <a:rPr lang="en-US" dirty="0" err="1" smtClean="0"/>
              <a:t>Froelich</a:t>
            </a:r>
            <a:r>
              <a:rPr lang="en-US" dirty="0" smtClean="0"/>
              <a:t> 2012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836333" y="141111"/>
            <a:ext cx="42334" cy="2935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59321" y="541108"/>
            <a:ext cx="147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0.9% increase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534" y="1815447"/>
            <a:ext cx="23775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Dissolved Li 50 Ma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suspended Li today?</a:t>
            </a:r>
          </a:p>
          <a:p>
            <a:pPr marL="285750" indent="-285750">
              <a:buFont typeface="Wingdings" charset="0"/>
              <a:buChar char="à"/>
            </a:pP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(Other interpretations</a:t>
            </a:r>
          </a:p>
          <a:p>
            <a:r>
              <a:rPr lang="en-US" dirty="0" smtClean="0">
                <a:sym typeface="Wingdings"/>
              </a:rPr>
              <a:t>possible).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528"/>
            <a:ext cx="2836333" cy="2939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81" y="6533112"/>
            <a:ext cx="235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Drilling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86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1763"/>
            <a:ext cx="8394700" cy="5921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1900" y="304800"/>
            <a:ext cx="237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Dickson et al., P</a:t>
            </a:r>
            <a:r>
              <a:rPr lang="en-US" baseline="30000" dirty="0" smtClean="0"/>
              <a:t>3</a:t>
            </a:r>
            <a:r>
              <a:rPr lang="en-US" dirty="0" smtClean="0"/>
              <a:t>,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19700" y="6190734"/>
            <a:ext cx="302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bsf</a:t>
            </a:r>
            <a:r>
              <a:rPr lang="en-US" dirty="0" smtClean="0"/>
              <a:t> = meters below sea floor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601"/>
            <a:ext cx="6275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Evidence for increased  chemical weathering at the PETM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644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Seasonal and </a:t>
            </a:r>
            <a:r>
              <a:rPr lang="en-US" dirty="0" err="1" smtClean="0"/>
              <a:t>interannual</a:t>
            </a:r>
            <a:r>
              <a:rPr lang="en-US" dirty="0" smtClean="0"/>
              <a:t> variability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340100"/>
            <a:ext cx="200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Gislason</a:t>
            </a:r>
            <a:r>
              <a:rPr lang="en-US" dirty="0" smtClean="0"/>
              <a:t> et al. 2009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709432"/>
            <a:ext cx="4648200" cy="240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901700"/>
            <a:ext cx="46863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1400" y="5465002"/>
            <a:ext cx="3723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Icelandic watersheds showing a large,</a:t>
            </a:r>
          </a:p>
          <a:p>
            <a:r>
              <a:rPr lang="en-US" dirty="0" smtClean="0"/>
              <a:t>recent temperature increase </a:t>
            </a:r>
          </a:p>
          <a:p>
            <a:r>
              <a:rPr lang="en-US" dirty="0" smtClean="0"/>
              <a:t>(natural experiment)</a:t>
            </a:r>
          </a:p>
        </p:txBody>
      </p:sp>
    </p:spTree>
    <p:extLst>
      <p:ext uri="{BB962C8B-B14F-4D97-AF65-F5344CB8AC3E}">
        <p14:creationId xmlns:p14="http://schemas.microsoft.com/office/powerpoint/2010/main" val="111605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0" y="939800"/>
            <a:ext cx="2933700" cy="132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1028700"/>
            <a:ext cx="2412999" cy="1112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9500" y="152400"/>
            <a:ext cx="404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Damkohler</a:t>
            </a:r>
            <a:r>
              <a:rPr lang="en-US" dirty="0" smtClean="0"/>
              <a:t> Coefficient”</a:t>
            </a:r>
          </a:p>
          <a:p>
            <a:r>
              <a:rPr lang="en-US" dirty="0" smtClean="0"/>
              <a:t>(used only by Maher &amp; Chamberlin 2014)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5000" y="152400"/>
            <a:ext cx="201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Damkohler</a:t>
            </a:r>
            <a:r>
              <a:rPr lang="en-US" dirty="0" smtClean="0"/>
              <a:t> number</a:t>
            </a:r>
          </a:p>
          <a:p>
            <a:r>
              <a:rPr lang="en-US" dirty="0" smtClean="0"/>
              <a:t>(widely used)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276600" y="1549400"/>
            <a:ext cx="1612900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76600" y="1180068"/>
            <a:ext cx="1495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multiply by </a:t>
            </a:r>
            <a:r>
              <a:rPr lang="en-US" i="1" dirty="0" smtClean="0"/>
              <a:t>q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00" y="2501900"/>
            <a:ext cx="5575300" cy="1257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0499" y="5461000"/>
            <a:ext cx="6060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integration over an exponential distribution of travel times not</a:t>
            </a:r>
          </a:p>
          <a:p>
            <a:r>
              <a:rPr lang="en-US" dirty="0" smtClean="0"/>
              <a:t>shown (see Maher &amp; Chamberlin 2014, supplementary</a:t>
            </a:r>
          </a:p>
          <a:p>
            <a:r>
              <a:rPr lang="en-US" dirty="0" smtClean="0"/>
              <a:t>equations S6-S8)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1907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Testing the prediction of a pole-to-equator increases in weathering rates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7590367" cy="4140200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>
            <a:off x="7535334" y="1409700"/>
            <a:ext cx="838200" cy="3289300"/>
          </a:xfrm>
          <a:prstGeom prst="rt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49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014" y="30957"/>
            <a:ext cx="9222014" cy="487362"/>
          </a:xfrm>
        </p:spPr>
        <p:txBody>
          <a:bodyPr>
            <a:normAutofit/>
          </a:bodyPr>
          <a:lstStyle/>
          <a:p>
            <a:r>
              <a:rPr lang="en-US" sz="2200" dirty="0" err="1" smtClean="0"/>
              <a:t>DeConto</a:t>
            </a:r>
            <a:r>
              <a:rPr lang="en-US" sz="2200" dirty="0" smtClean="0"/>
              <a:t> et al., Nature 2012: polar permafrost as a carbon capacitor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8" y="518319"/>
            <a:ext cx="8439697" cy="59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754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985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Large-scale organic carbon</a:t>
            </a:r>
            <a:br>
              <a:rPr lang="en-US" sz="3000" dirty="0" smtClean="0"/>
            </a:br>
            <a:r>
              <a:rPr lang="en-US" sz="3000" dirty="0" smtClean="0"/>
              <a:t>burial offshore in deltas today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67857"/>
            <a:ext cx="8229600" cy="3773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2007</a:t>
            </a:r>
          </a:p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2015*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400"/>
            <a:ext cx="4102100" cy="655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143" y="6413500"/>
            <a:ext cx="2869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Optional reading this week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14" y="2993571"/>
            <a:ext cx="4121939" cy="3419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429" y="698500"/>
            <a:ext cx="4200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Sequestration of </a:t>
            </a:r>
            <a:r>
              <a:rPr lang="en-US" dirty="0" err="1" smtClean="0"/>
              <a:t>petrogenic</a:t>
            </a:r>
            <a:r>
              <a:rPr lang="en-US" dirty="0" smtClean="0"/>
              <a:t> C moderates</a:t>
            </a:r>
          </a:p>
          <a:p>
            <a:r>
              <a:rPr lang="en-US" dirty="0" smtClean="0"/>
              <a:t>C release from eroding coal, org.-rich shale</a:t>
            </a:r>
          </a:p>
          <a:p>
            <a:r>
              <a:rPr lang="en-US" dirty="0" smtClean="0"/>
              <a:t>Sequestration of </a:t>
            </a:r>
            <a:r>
              <a:rPr lang="en-US" dirty="0" err="1" smtClean="0"/>
              <a:t>biospheric</a:t>
            </a:r>
            <a:r>
              <a:rPr lang="en-US" dirty="0" smtClean="0"/>
              <a:t> C draws down </a:t>
            </a:r>
          </a:p>
          <a:p>
            <a:r>
              <a:rPr lang="en-US" dirty="0" smtClean="0"/>
              <a:t>CO2 from atmosphere/ocean.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2537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7676"/>
            <a:ext cx="9144000" cy="834392"/>
          </a:xfrm>
        </p:spPr>
        <p:txBody>
          <a:bodyPr>
            <a:normAutofit fontScale="90000"/>
          </a:bodyPr>
          <a:lstStyle/>
          <a:p>
            <a:r>
              <a:rPr lang="en-US" sz="2200" dirty="0" smtClean="0"/>
              <a:t>Survival chances of terrestrial organic matter are slight unless deposition is fast (usually only for the deltas of rivers draining fast-eroding mountain belts)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1" y="1165567"/>
            <a:ext cx="5116976" cy="5450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0900" y="4508500"/>
            <a:ext cx="31153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Because re-oxidation of</a:t>
            </a:r>
          </a:p>
          <a:p>
            <a:r>
              <a:rPr lang="en-US" dirty="0" smtClean="0"/>
              <a:t>organic matter (both terrestrial</a:t>
            </a:r>
          </a:p>
          <a:p>
            <a:r>
              <a:rPr lang="en-US" dirty="0" smtClean="0"/>
              <a:t>and marine) is usually efficient,</a:t>
            </a:r>
          </a:p>
          <a:p>
            <a:r>
              <a:rPr lang="en-US" dirty="0" smtClean="0"/>
              <a:t>oil and coal are rare in the rock</a:t>
            </a:r>
          </a:p>
          <a:p>
            <a:r>
              <a:rPr lang="en-US" dirty="0" smtClean="0"/>
              <a:t>record.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7506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0"/>
            <a:ext cx="3300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4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0"/>
            <a:ext cx="8458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97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Main controls on solute flux: </a:t>
            </a:r>
            <a:br>
              <a:rPr lang="en-US" dirty="0" smtClean="0"/>
            </a:br>
            <a:r>
              <a:rPr lang="en-US" dirty="0" smtClean="0"/>
              <a:t>age of soil and travel-time of fluid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72" y="1378627"/>
            <a:ext cx="7937500" cy="49997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397610"/>
            <a:ext cx="254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young soil, more reactive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99328" y="6405555"/>
            <a:ext cx="2112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soil, less reactive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9214" y="2794000"/>
            <a:ext cx="1814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Central California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marine terrace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chronosequence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4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96433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Symbols: output from a reaction-transport model</a:t>
            </a:r>
            <a:br>
              <a:rPr lang="en-US" sz="1800" dirty="0" smtClean="0"/>
            </a:br>
            <a:r>
              <a:rPr lang="en-US" sz="1800" dirty="0" smtClean="0"/>
              <a:t>Curves: analytic fit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552754"/>
            <a:ext cx="7378700" cy="63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79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5452"/>
            <a:ext cx="6261100" cy="59358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2" y="90714"/>
            <a:ext cx="3799115" cy="3634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98036" y="3724850"/>
            <a:ext cx="25459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Heimsath</a:t>
            </a:r>
            <a:r>
              <a:rPr lang="en-US" dirty="0" smtClean="0"/>
              <a:t> et al.,</a:t>
            </a:r>
          </a:p>
          <a:p>
            <a:r>
              <a:rPr lang="en-US" dirty="0" smtClean="0"/>
              <a:t>Earth Surf. Proc. &amp; </a:t>
            </a:r>
            <a:r>
              <a:rPr lang="en-US" dirty="0" err="1" smtClean="0"/>
              <a:t>Landf</a:t>
            </a:r>
            <a:r>
              <a:rPr lang="en-US" dirty="0" smtClean="0"/>
              <a:t>.</a:t>
            </a:r>
          </a:p>
          <a:p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3286" y="-145093"/>
            <a:ext cx="47618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 </a:t>
            </a:r>
            <a:r>
              <a:rPr lang="en-US" sz="2800" b="1" dirty="0"/>
              <a:t>P</a:t>
            </a:r>
            <a:r>
              <a:rPr lang="en-US" dirty="0" smtClean="0"/>
              <a:t>roduction rate approximately balances</a:t>
            </a:r>
          </a:p>
          <a:p>
            <a:r>
              <a:rPr lang="en-US" sz="2800" b="1" dirty="0" smtClean="0"/>
              <a:t>E</a:t>
            </a:r>
            <a:r>
              <a:rPr lang="en-US" dirty="0" smtClean="0"/>
              <a:t>rosion rate (and, less precisely, rock uplift rate)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77857" y="5651500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Mountain soil thicknesses </a:t>
            </a:r>
          </a:p>
          <a:p>
            <a:r>
              <a:rPr lang="en-US" dirty="0" smtClean="0"/>
              <a:t>are usually &lt;~O(1) 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21500" y="2576286"/>
            <a:ext cx="1923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Negative feedback</a:t>
            </a:r>
          </a:p>
          <a:p>
            <a:r>
              <a:rPr lang="en-US" dirty="0" smtClean="0"/>
              <a:t>on soil thickness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357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4838700" cy="92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08100"/>
            <a:ext cx="7543800" cy="544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8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3734</TotalTime>
  <Words>1781</Words>
  <Application>Microsoft Macintosh PowerPoint</Application>
  <PresentationFormat>On-screen Show (4:3)</PresentationFormat>
  <Paragraphs>245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GEOS 22060/ GEOS 32060 / ASTR 45900 </vt:lpstr>
      <vt:lpstr>What controls the weathering rate?</vt:lpstr>
      <vt:lpstr>What accounts for the lab-vs.-field discrepancy in weathering rates? What is the role of flushing?</vt:lpstr>
      <vt:lpstr>PowerPoint Presentation</vt:lpstr>
      <vt:lpstr>PowerPoint Presentation</vt:lpstr>
      <vt:lpstr>Main controls on solute flux:  age of soil and travel-time of fluid </vt:lpstr>
      <vt:lpstr>Symbols: output from a reaction-transport model Curves: analytic fit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Mountain belts also release CO2 (via metamorphic decarbonation and by oxidation of C in uplifted shale, coal)</vt:lpstr>
      <vt:lpstr>Return to the Paleocene-Eocene Thermal Maximum (55 Mya): consistent with Maher &amp; Chamberlin?</vt:lpstr>
      <vt:lpstr>Predictions of M&amp;C 2014 for the PETM:</vt:lpstr>
      <vt:lpstr>There is a global kaolinite spike at the PETM</vt:lpstr>
      <vt:lpstr>The age of the kaolinite is uncertain</vt:lpstr>
      <vt:lpstr>PowerPoint Presentation</vt:lpstr>
      <vt:lpstr>PowerPoint Presentation</vt:lpstr>
      <vt:lpstr>PowerPoint Presentation</vt:lpstr>
      <vt:lpstr>Severe data-model mismatch when only temperature-dependent silicate weathering is considered</vt:lpstr>
      <vt:lpstr>Is the carbonate-silicate weathering feedback enough to explain the data?</vt:lpstr>
      <vt:lpstr>Key points from the required reading</vt:lpstr>
      <vt:lpstr>Key points – a look under the hood of the carbonate-silicate feedback hypothesis</vt:lpstr>
      <vt:lpstr>Evolution of land plants ~0.4 Ga likely had major effects on geologic carbon cycle:</vt:lpstr>
      <vt:lpstr>Gaia hypothesis – biosphere in the driving seat – due to Lovelock, recent developments by Lenton </vt:lpstr>
      <vt:lpstr>A new proxy for weathering: 7Li - A water-soluble trace element - During weathering, Li-7 preferentially partitions into river water, and Li-6 partitions into secondary minerals (clays)  </vt:lpstr>
      <vt:lpstr>PowerPoint Presentation</vt:lpstr>
      <vt:lpstr>PowerPoint Presentation</vt:lpstr>
      <vt:lpstr>Enhanced weathering at the Permo-Triassic boundary may have contributed to the mass extinction.</vt:lpstr>
      <vt:lpstr>Summary and discussion of carbonate-silicate weathering feedback</vt:lpstr>
      <vt:lpstr>Nutrient supply</vt:lpstr>
      <vt:lpstr>PowerPoint Presentation</vt:lpstr>
      <vt:lpstr>PowerPoint Presentation</vt:lpstr>
      <vt:lpstr>Redfield ratio may have changed over geologic time</vt:lpstr>
      <vt:lpstr>PowerPoint Presentation</vt:lpstr>
      <vt:lpstr>PowerPoint Presentation</vt:lpstr>
      <vt:lpstr>Immediately after the origin of life(?) Abiotic organic matter for early heterotrophs</vt:lpstr>
      <vt:lpstr>Methanogenesis is a possible pre-photosynthetic energy source</vt:lpstr>
      <vt:lpstr>Early photosynthesis was limited by the availability of reductants</vt:lpstr>
      <vt:lpstr>Fluxes vs. stocks: A caution for extrapolation of nutrient flux / productivity calculations to planets-in-general</vt:lpstr>
      <vt:lpstr>PowerPoint Presentation</vt:lpstr>
      <vt:lpstr>Backup/additional slides</vt:lpstr>
      <vt:lpstr>A new proxy for weathering: 7Li</vt:lpstr>
      <vt:lpstr>PowerPoint Presentation</vt:lpstr>
      <vt:lpstr>PowerPoint Presentation</vt:lpstr>
      <vt:lpstr>Seasonal and interannual variability</vt:lpstr>
      <vt:lpstr>Testing the prediction of a pole-to-equator increases in weathering rates</vt:lpstr>
      <vt:lpstr>DeConto et al., Nature 2012: polar permafrost as a carbon capacitor </vt:lpstr>
      <vt:lpstr>Large-scale organic carbon burial offshore in deltas today</vt:lpstr>
      <vt:lpstr>Survival chances of terrestrial organic matter are slight unless deposition is fast (usually only for the deltas of rivers draining fast-eroding mountain belts)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244</cp:revision>
  <dcterms:created xsi:type="dcterms:W3CDTF">2016-01-07T03:39:51Z</dcterms:created>
  <dcterms:modified xsi:type="dcterms:W3CDTF">2020-02-18T04:50:20Z</dcterms:modified>
</cp:coreProperties>
</file>