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259" r:id="rId2"/>
    <p:sldId id="689" r:id="rId3"/>
    <p:sldId id="723" r:id="rId4"/>
    <p:sldId id="721" r:id="rId5"/>
    <p:sldId id="670" r:id="rId6"/>
    <p:sldId id="672" r:id="rId7"/>
    <p:sldId id="673" r:id="rId8"/>
    <p:sldId id="674" r:id="rId9"/>
    <p:sldId id="675" r:id="rId10"/>
    <p:sldId id="676" r:id="rId11"/>
    <p:sldId id="677" r:id="rId12"/>
    <p:sldId id="678" r:id="rId13"/>
    <p:sldId id="724" r:id="rId14"/>
    <p:sldId id="679" r:id="rId15"/>
    <p:sldId id="680" r:id="rId16"/>
    <p:sldId id="681" r:id="rId17"/>
    <p:sldId id="682" r:id="rId18"/>
    <p:sldId id="683" r:id="rId19"/>
    <p:sldId id="684" r:id="rId20"/>
    <p:sldId id="685" r:id="rId21"/>
    <p:sldId id="686" r:id="rId22"/>
    <p:sldId id="688" r:id="rId23"/>
    <p:sldId id="720" r:id="rId24"/>
    <p:sldId id="691" r:id="rId25"/>
    <p:sldId id="692" r:id="rId26"/>
    <p:sldId id="693" r:id="rId27"/>
    <p:sldId id="694" r:id="rId28"/>
    <p:sldId id="695" r:id="rId29"/>
    <p:sldId id="696" r:id="rId30"/>
    <p:sldId id="697" r:id="rId31"/>
    <p:sldId id="698" r:id="rId32"/>
    <p:sldId id="699" r:id="rId33"/>
    <p:sldId id="700" r:id="rId34"/>
    <p:sldId id="701" r:id="rId35"/>
    <p:sldId id="702" r:id="rId36"/>
    <p:sldId id="703" r:id="rId37"/>
    <p:sldId id="704" r:id="rId38"/>
    <p:sldId id="705" r:id="rId39"/>
    <p:sldId id="706" r:id="rId40"/>
    <p:sldId id="707" r:id="rId41"/>
    <p:sldId id="708" r:id="rId42"/>
    <p:sldId id="709" r:id="rId43"/>
    <p:sldId id="710" r:id="rId44"/>
    <p:sldId id="711" r:id="rId45"/>
    <p:sldId id="712" r:id="rId46"/>
    <p:sldId id="713" r:id="rId47"/>
    <p:sldId id="714" r:id="rId48"/>
    <p:sldId id="715" r:id="rId49"/>
    <p:sldId id="716" r:id="rId50"/>
    <p:sldId id="717" r:id="rId51"/>
    <p:sldId id="718" r:id="rId52"/>
    <p:sldId id="719" r:id="rId53"/>
    <p:sldId id="645" r:id="rId54"/>
    <p:sldId id="646" r:id="rId55"/>
    <p:sldId id="647" r:id="rId56"/>
    <p:sldId id="648" r:id="rId57"/>
    <p:sldId id="649" r:id="rId58"/>
    <p:sldId id="650" r:id="rId59"/>
    <p:sldId id="651" r:id="rId60"/>
    <p:sldId id="652" r:id="rId61"/>
    <p:sldId id="653" r:id="rId62"/>
    <p:sldId id="656" r:id="rId63"/>
    <p:sldId id="657" r:id="rId64"/>
    <p:sldId id="725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36" autoAdjust="0"/>
    <p:restoredTop sz="99890" autoAdjust="0"/>
  </p:normalViewPr>
  <p:slideViewPr>
    <p:cSldViewPr snapToGrid="0" snapToObjects="1">
      <p:cViewPr varScale="1">
        <p:scale>
          <a:sx n="110" d="100"/>
          <a:sy n="110" d="100"/>
        </p:scale>
        <p:origin x="-3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2/20/20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2/20/20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864094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Lecture 14</a:t>
            </a:r>
          </a:p>
          <a:p>
            <a:r>
              <a:rPr lang="en-US" dirty="0"/>
              <a:t>Biological feedbacks </a:t>
            </a:r>
            <a:r>
              <a:rPr lang="en-US" dirty="0">
                <a:sym typeface="Wingdings"/>
              </a:rPr>
              <a:t> Mars</a:t>
            </a:r>
            <a:endParaRPr lang="en-US" dirty="0" smtClean="0"/>
          </a:p>
          <a:p>
            <a:r>
              <a:rPr lang="en-US" dirty="0"/>
              <a:t>Tuesday 18 February </a:t>
            </a:r>
            <a:r>
              <a:rPr lang="en-US" dirty="0" smtClean="0"/>
              <a:t>2020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makes a planet habitable?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dirty="0" smtClean="0"/>
              <a:t>Enhanced weathering at the </a:t>
            </a:r>
            <a:r>
              <a:rPr lang="en-US" sz="3300" dirty="0" err="1" smtClean="0"/>
              <a:t>Permo</a:t>
            </a:r>
            <a:r>
              <a:rPr lang="en-US" sz="3300" dirty="0" smtClean="0"/>
              <a:t>-Triassic</a:t>
            </a:r>
            <a:br>
              <a:rPr lang="en-US" sz="3300" dirty="0" smtClean="0"/>
            </a:br>
            <a:r>
              <a:rPr lang="en-US" sz="3300" dirty="0" smtClean="0"/>
              <a:t>boundary may have contributed to the mass extinction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562100"/>
            <a:ext cx="90297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58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Summary and discussion of carbonate-silicate weathering feedback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There is strong evidence for a negative feedback stabilizing climate over &gt;300 </a:t>
            </a:r>
            <a:r>
              <a:rPr lang="en-US" dirty="0" err="1" smtClean="0"/>
              <a:t>Kyr</a:t>
            </a:r>
            <a:r>
              <a:rPr lang="en-US" dirty="0" smtClean="0"/>
              <a:t> timescales on Earth.</a:t>
            </a:r>
          </a:p>
          <a:p>
            <a:r>
              <a:rPr lang="en-US" dirty="0" smtClean="0"/>
              <a:t>The carbonate-silicate weathering feedback hypothesis is the currently leading hypothesis for this negative feedback.</a:t>
            </a:r>
          </a:p>
          <a:p>
            <a:r>
              <a:rPr lang="en-US" dirty="0" smtClean="0"/>
              <a:t>However, other hypotheses (e.g., organic-carbon feedbacks) may contribute, and research is ongoing to determine which mechanism is the primary control on Earth’s long-term climate.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556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500" b="1" dirty="0" smtClean="0"/>
              <a:t>Nutrient supply</a:t>
            </a: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4701"/>
            <a:ext cx="9144000" cy="4368800"/>
          </a:xfrm>
        </p:spPr>
        <p:txBody>
          <a:bodyPr>
            <a:normAutofit/>
          </a:bodyPr>
          <a:lstStyle/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9" y="983543"/>
            <a:ext cx="8401981" cy="19233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37508" y="2909330"/>
            <a:ext cx="1706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Konhauser</a:t>
            </a:r>
            <a:r>
              <a:rPr lang="en-US" dirty="0" smtClean="0"/>
              <a:t>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891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Nutrient availability and nutrient limitation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5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6067"/>
            <a:ext cx="5051778" cy="2946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384" y="3333749"/>
            <a:ext cx="4868616" cy="3417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123033"/>
            <a:ext cx="247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 Earth Observatory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03246" y="6504989"/>
            <a:ext cx="193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World Ocean Atlas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8222"/>
            <a:ext cx="91140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Present-day primary productivity is dominated by oxygenic photosynthesis which evolved</a:t>
            </a:r>
          </a:p>
          <a:p>
            <a:r>
              <a:rPr lang="en-US" dirty="0" smtClean="0"/>
              <a:t>2.3 </a:t>
            </a:r>
            <a:r>
              <a:rPr lang="en-US" dirty="0" err="1" smtClean="0"/>
              <a:t>Ga</a:t>
            </a:r>
            <a:r>
              <a:rPr lang="en-US" dirty="0" smtClean="0"/>
              <a:t> (perhaps earlier). Productivity in the ocean is currently limited on geologic timescales</a:t>
            </a:r>
          </a:p>
          <a:p>
            <a:r>
              <a:rPr lang="en-US" dirty="0" smtClean="0"/>
              <a:t> by the availability of P (and, locally, the availability of Fe) derived from continental weathering.</a:t>
            </a:r>
          </a:p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908778" y="5531556"/>
            <a:ext cx="1820333" cy="705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35173" y="5263444"/>
            <a:ext cx="157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Fe-poor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185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Redfield ratio – C:N:P = 106:16:1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9" y="860778"/>
            <a:ext cx="4250227" cy="5702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69556" y="5602111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Falkowski</a:t>
            </a:r>
            <a:r>
              <a:rPr lang="en-US" dirty="0" smtClean="0"/>
              <a:t> &amp; Godfrey, </a:t>
            </a:r>
          </a:p>
          <a:p>
            <a:r>
              <a:rPr lang="en-US" dirty="0" smtClean="0"/>
              <a:t>Phil. Trans. Roy. Soc. A 2008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96309" y="1154668"/>
            <a:ext cx="4650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life = CHONPS + some transition-metal catalysts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rot="16200000">
            <a:off x="5813778" y="359832"/>
            <a:ext cx="486833" cy="281516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49611" y="1982610"/>
            <a:ext cx="41232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metalloenzymes</a:t>
            </a:r>
            <a:r>
              <a:rPr lang="en-US" dirty="0" smtClean="0"/>
              <a:t> involving </a:t>
            </a:r>
          </a:p>
          <a:p>
            <a:r>
              <a:rPr lang="en-US" dirty="0" smtClean="0"/>
              <a:t>Fe, Ni, Cu, </a:t>
            </a:r>
            <a:r>
              <a:rPr lang="en-US" dirty="0" err="1" smtClean="0"/>
              <a:t>Mn</a:t>
            </a:r>
            <a:r>
              <a:rPr lang="en-US" dirty="0" smtClean="0"/>
              <a:t>, Co, Mo, and Zn</a:t>
            </a:r>
          </a:p>
          <a:p>
            <a:r>
              <a:rPr lang="en-US" dirty="0" smtClean="0"/>
              <a:t>are central to microbial ecology.</a:t>
            </a:r>
          </a:p>
          <a:p>
            <a:r>
              <a:rPr lang="en-US" dirty="0" smtClean="0"/>
              <a:t>E.g., the first </a:t>
            </a:r>
            <a:r>
              <a:rPr lang="en-US" dirty="0" err="1" smtClean="0"/>
              <a:t>nitrogenase</a:t>
            </a:r>
            <a:r>
              <a:rPr lang="en-US" dirty="0" smtClean="0"/>
              <a:t> had 38 Fe-atoms</a:t>
            </a:r>
          </a:p>
        </p:txBody>
      </p:sp>
    </p:spTree>
    <p:extLst>
      <p:ext uri="{BB962C8B-B14F-4D97-AF65-F5344CB8AC3E}">
        <p14:creationId xmlns:p14="http://schemas.microsoft.com/office/powerpoint/2010/main" val="4039579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Redfield ratio may have changed over geologic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23" y="1369985"/>
            <a:ext cx="7859889" cy="4631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37778" y="6164112"/>
            <a:ext cx="1623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Planavsky</a:t>
            </a:r>
            <a:r>
              <a:rPr lang="en-US" dirty="0" smtClean="0"/>
              <a:t>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254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0"/>
            <a:ext cx="84312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548968" y="3965223"/>
            <a:ext cx="2475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Quigg</a:t>
            </a:r>
            <a:r>
              <a:rPr lang="en-US" dirty="0" smtClean="0"/>
              <a:t> et al. Nature 2003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044" y="0"/>
            <a:ext cx="21526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Nutrient preferences</a:t>
            </a:r>
          </a:p>
          <a:p>
            <a:r>
              <a:rPr lang="en-US" dirty="0" smtClean="0"/>
              <a:t>are correlated</a:t>
            </a:r>
          </a:p>
          <a:p>
            <a:r>
              <a:rPr lang="en-US" dirty="0" smtClean="0"/>
              <a:t>to ecological shifts</a:t>
            </a:r>
          </a:p>
          <a:p>
            <a:r>
              <a:rPr lang="en-US" dirty="0" smtClean="0"/>
              <a:t>over geologic</a:t>
            </a:r>
          </a:p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37555" y="365667"/>
            <a:ext cx="1685077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dominant today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chlorophyll c, 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311" y="5249333"/>
            <a:ext cx="2349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Marine phytoplankton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83646" y="4385733"/>
            <a:ext cx="2246040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dominant pre-250 Ma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chlorophyll a &amp; b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569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8222" y="5463780"/>
            <a:ext cx="4890807" cy="120032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Hydrothermal vents:</a:t>
            </a:r>
          </a:p>
          <a:p>
            <a:r>
              <a:rPr lang="en-US" b="1" dirty="0" smtClean="0"/>
              <a:t>“backup” nutrient source on worlds without land</a:t>
            </a:r>
          </a:p>
          <a:p>
            <a:r>
              <a:rPr lang="en-US" b="1" dirty="0" smtClean="0"/>
              <a:t> support chemoautotrophs today</a:t>
            </a:r>
          </a:p>
          <a:p>
            <a:r>
              <a:rPr lang="en-US" b="1" dirty="0" smtClean="0"/>
              <a:t>possible site for the origin of life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9668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000" dirty="0" smtClean="0"/>
              <a:t>Immediately after the origin of life(?)</a:t>
            </a:r>
            <a:br>
              <a:rPr lang="en-US" sz="3000" dirty="0" smtClean="0"/>
            </a:br>
            <a:r>
              <a:rPr lang="en-US" sz="3000" dirty="0" smtClean="0"/>
              <a:t>Abiotic organic matter for early heterotrophs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549400"/>
            <a:ext cx="8242300" cy="375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8222" y="6081889"/>
            <a:ext cx="3815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K. </a:t>
            </a:r>
            <a:r>
              <a:rPr lang="en-US" dirty="0" err="1" smtClean="0"/>
              <a:t>Konhauser</a:t>
            </a:r>
            <a:r>
              <a:rPr lang="en-US" dirty="0" smtClean="0"/>
              <a:t>, ‘</a:t>
            </a:r>
            <a:r>
              <a:rPr lang="en-US" dirty="0" err="1" smtClean="0"/>
              <a:t>Geomicrobiology</a:t>
            </a:r>
            <a:r>
              <a:rPr lang="en-US" dirty="0" smtClean="0"/>
              <a:t>,’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353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Volunteers needed for Planavsky 2014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4900"/>
            <a:ext cx="9144000" cy="21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57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22" y="34749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Methanogenesis</a:t>
            </a:r>
            <a:r>
              <a:rPr lang="en-US" dirty="0" smtClean="0"/>
              <a:t> is a possible pre-photosynthetic energy source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45" y="1417638"/>
            <a:ext cx="3022600" cy="54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366" y="2483848"/>
            <a:ext cx="5945725" cy="33428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826667"/>
            <a:ext cx="301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Earth: </a:t>
            </a:r>
            <a:r>
              <a:rPr lang="en-US" dirty="0" smtClean="0"/>
              <a:t>Sleep &amp; Bird 2007 table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23411" y="1769355"/>
            <a:ext cx="3920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Mars: </a:t>
            </a:r>
            <a:r>
              <a:rPr lang="en-US" dirty="0" smtClean="0"/>
              <a:t>unconfirmed reports of </a:t>
            </a:r>
          </a:p>
          <a:p>
            <a:r>
              <a:rPr lang="en-US" dirty="0" smtClean="0"/>
              <a:t>unknown amounts of atmospheric CH4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119801"/>
            <a:ext cx="4463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Today: 100 </a:t>
            </a:r>
            <a:r>
              <a:rPr lang="en-US" dirty="0" err="1" smtClean="0"/>
              <a:t>Gton</a:t>
            </a:r>
            <a:r>
              <a:rPr lang="en-US" dirty="0" smtClean="0"/>
              <a:t> C/</a:t>
            </a:r>
            <a:r>
              <a:rPr lang="en-US" dirty="0" err="1" smtClean="0"/>
              <a:t>yr</a:t>
            </a:r>
            <a:r>
              <a:rPr lang="en-US" dirty="0" smtClean="0"/>
              <a:t> (approx. 2000 </a:t>
            </a:r>
            <a:r>
              <a:rPr lang="en-US" dirty="0" err="1" smtClean="0"/>
              <a:t>Tmol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r>
              <a:rPr lang="en-US" dirty="0" smtClean="0"/>
              <a:t> 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83848"/>
            <a:ext cx="4930165" cy="277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Early photosynthesis was limited by the availability of </a:t>
            </a:r>
            <a:r>
              <a:rPr lang="en-US" dirty="0" err="1" smtClean="0"/>
              <a:t>reductants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e.g. Fe</a:t>
            </a:r>
            <a:r>
              <a:rPr lang="en-US" baseline="30000" dirty="0" smtClean="0"/>
              <a:t>2+ </a:t>
            </a:r>
            <a:r>
              <a:rPr lang="en-US" dirty="0" smtClean="0"/>
              <a:t>from weathering, sulfides (S</a:t>
            </a:r>
            <a:r>
              <a:rPr lang="en-US" baseline="30000" dirty="0" smtClean="0"/>
              <a:t>2-</a:t>
            </a:r>
            <a:r>
              <a:rPr lang="en-US" dirty="0" smtClean="0"/>
              <a:t>) from hydrothermal vents </a:t>
            </a:r>
            <a:r>
              <a:rPr lang="is-IS" dirty="0" smtClean="0"/>
              <a:t>…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Reduction of </a:t>
            </a:r>
            <a:r>
              <a:rPr lang="en-US" i="1" dirty="0" smtClean="0"/>
              <a:t>H</a:t>
            </a:r>
            <a:r>
              <a:rPr lang="en-US" i="1" baseline="-25000" dirty="0" smtClean="0"/>
              <a:t>2</a:t>
            </a:r>
            <a:r>
              <a:rPr lang="en-US" i="1" dirty="0" smtClean="0"/>
              <a:t>O </a:t>
            </a:r>
            <a:r>
              <a:rPr lang="en-US" dirty="0" smtClean="0"/>
              <a:t>would be ideal, but this required a complicated evolutionary innovation that only happened once in Earth history (in an early </a:t>
            </a:r>
            <a:r>
              <a:rPr lang="en-US" dirty="0" err="1" smtClean="0"/>
              <a:t>cyanobacterium</a:t>
            </a:r>
            <a:r>
              <a:rPr lang="en-US" dirty="0" smtClean="0"/>
              <a:t>) and may have taken 2 Gyr to occur (Fischer et al., Annual Reviews, 2016). Water oxidation requires an oxidant with a potential of +0.8V (2x what is found in any </a:t>
            </a:r>
            <a:r>
              <a:rPr lang="en-US" dirty="0" err="1" smtClean="0"/>
              <a:t>anoxygenic</a:t>
            </a:r>
            <a:r>
              <a:rPr lang="en-US" dirty="0" smtClean="0"/>
              <a:t> </a:t>
            </a:r>
            <a:r>
              <a:rPr lang="en-US" dirty="0" err="1" smtClean="0"/>
              <a:t>phototroph</a:t>
            </a:r>
            <a:r>
              <a:rPr lang="en-US" dirty="0" smtClean="0"/>
              <a:t>). Water splitting system is from one clade of prokaryotes, the other photosystem from a separate clade.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666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Mechanisms by which biology / organic carbon sequestration might affect long-term climate regulation</a:t>
            </a:r>
          </a:p>
          <a:p>
            <a:r>
              <a:rPr lang="en-US" dirty="0" smtClean="0"/>
              <a:t>Understand/explain </a:t>
            </a:r>
            <a:r>
              <a:rPr lang="en-US" dirty="0"/>
              <a:t>the </a:t>
            </a:r>
            <a:r>
              <a:rPr lang="en-US" dirty="0" err="1"/>
              <a:t>Daisyworld</a:t>
            </a:r>
            <a:r>
              <a:rPr lang="en-US" dirty="0"/>
              <a:t> </a:t>
            </a:r>
            <a:r>
              <a:rPr lang="en-US" dirty="0" smtClean="0"/>
              <a:t>model</a:t>
            </a:r>
          </a:p>
          <a:p>
            <a:r>
              <a:rPr lang="en-US" dirty="0" smtClean="0"/>
              <a:t>How </a:t>
            </a:r>
            <a:r>
              <a:rPr lang="en-US" baseline="30000" dirty="0" smtClean="0"/>
              <a:t>7</a:t>
            </a:r>
            <a:r>
              <a:rPr lang="en-US" dirty="0" smtClean="0"/>
              <a:t>Li may be used to track weathering intensity vs. time: examples from the geologic record</a:t>
            </a:r>
          </a:p>
          <a:p>
            <a:r>
              <a:rPr lang="en-US" dirty="0" smtClean="0"/>
              <a:t>Discuss nutrient limitation on modern Earth; pre-photosynthetic Earth; and Earth when dominated by </a:t>
            </a:r>
            <a:r>
              <a:rPr lang="en-US" dirty="0" err="1" smtClean="0"/>
              <a:t>anoxygenic</a:t>
            </a:r>
            <a:r>
              <a:rPr lang="en-US" dirty="0" smtClean="0"/>
              <a:t> photosynthesis. 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Key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3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52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100"/>
            <a:ext cx="9144000" cy="548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35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Main drivers of atmospheric decline: escape-to-space (including impact erosion)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0"/>
            <a:ext cx="7962900" cy="5287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803400" y="4241801"/>
            <a:ext cx="440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Lammer et al., Space Science Reviews,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363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for water loss </a:t>
            </a:r>
            <a:r>
              <a:rPr lang="en-US" smtClean="0"/>
              <a:t>over time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00"/>
            <a:ext cx="9144000" cy="355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3102" y="5207000"/>
            <a:ext cx="301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Villaneuva</a:t>
            </a:r>
            <a:r>
              <a:rPr lang="en-US" dirty="0" smtClean="0"/>
              <a:t> et al., Science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903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Climate stabilization on early Mars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MODERN MARS CLIMATE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CARBON FEEDBACKS?</a:t>
            </a:r>
            <a:endParaRPr lang="en-US" baseline="-25000" dirty="0" smtClean="0"/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SULFUR FEEDBACKS?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HYDROGEN?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INTERMITTENCY?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0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1" y="0"/>
            <a:ext cx="6972300" cy="64335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28055" y="6433532"/>
            <a:ext cx="3226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Haberle et al. JGR-Planets 1998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351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744"/>
            <a:ext cx="6350000" cy="2173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6343"/>
            <a:ext cx="9144000" cy="470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3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715"/>
            <a:ext cx="8229600" cy="453571"/>
          </a:xfrm>
        </p:spPr>
        <p:txBody>
          <a:bodyPr>
            <a:noAutofit/>
          </a:bodyPr>
          <a:lstStyle/>
          <a:p>
            <a:r>
              <a:rPr lang="en-US" sz="2700" dirty="0" smtClean="0"/>
              <a:t>PETM: Severe data-model mismatch when only temperature-dependent silicate weathering is considered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286" y="728209"/>
            <a:ext cx="6072310" cy="596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70800" y="6070600"/>
            <a:ext cx="135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29857" y="5790868"/>
            <a:ext cx="1691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“body problem”</a:t>
            </a:r>
            <a:endParaRPr lang="en-US" dirty="0"/>
          </a:p>
        </p:txBody>
      </p:sp>
      <p:sp>
        <p:nvSpPr>
          <p:cNvPr id="6" name="Left Brace 5"/>
          <p:cNvSpPr/>
          <p:nvPr/>
        </p:nvSpPr>
        <p:spPr>
          <a:xfrm rot="15621813">
            <a:off x="3739953" y="5120697"/>
            <a:ext cx="359229" cy="116114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86640" y="4813845"/>
            <a:ext cx="1182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“recovery</a:t>
            </a:r>
          </a:p>
          <a:p>
            <a:r>
              <a:rPr lang="en-US" dirty="0" smtClean="0"/>
              <a:t>  problem”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rot="12172897">
            <a:off x="4898113" y="4429702"/>
            <a:ext cx="399143" cy="98878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542643" y="1632857"/>
            <a:ext cx="18143" cy="1451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25571" y="1778000"/>
            <a:ext cx="1777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alternatives:</a:t>
            </a:r>
          </a:p>
          <a:p>
            <a:r>
              <a:rPr lang="en-US" sz="1200" dirty="0" smtClean="0"/>
              <a:t>organic-matter oxidation,</a:t>
            </a:r>
          </a:p>
          <a:p>
            <a:r>
              <a:rPr lang="en-US" sz="1200" dirty="0" smtClean="0"/>
              <a:t>volcanism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10750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0"/>
            <a:ext cx="6022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91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4862"/>
          </a:xfrm>
        </p:spPr>
        <p:txBody>
          <a:bodyPr/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condensation limits warming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1079500"/>
            <a:ext cx="5542299" cy="5778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58606" y="5897265"/>
            <a:ext cx="13440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Haberle</a:t>
            </a:r>
            <a:r>
              <a:rPr lang="en-US" dirty="0" smtClean="0"/>
              <a:t>,</a:t>
            </a:r>
          </a:p>
          <a:p>
            <a:r>
              <a:rPr lang="en-US" dirty="0" smtClean="0"/>
              <a:t>JGR-Planets,</a:t>
            </a:r>
          </a:p>
          <a:p>
            <a:r>
              <a:rPr lang="en-US" dirty="0" smtClean="0"/>
              <a:t>1998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270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8686800" cy="546100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Problem #1: where are the carbonates?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417638"/>
            <a:ext cx="5090520" cy="4208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996" y="647700"/>
            <a:ext cx="2900742" cy="323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3996" y="3886200"/>
            <a:ext cx="3278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Comanche: 16-34 </a:t>
            </a:r>
            <a:r>
              <a:rPr lang="en-US" dirty="0" err="1" smtClean="0"/>
              <a:t>wt</a:t>
            </a:r>
            <a:r>
              <a:rPr lang="en-US" dirty="0" smtClean="0"/>
              <a:t>% carbonate </a:t>
            </a:r>
          </a:p>
          <a:p>
            <a:r>
              <a:rPr lang="en-US" dirty="0" smtClean="0"/>
              <a:t>(Morris et al., 2010): but such outcrops are rare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56821" y="4748031"/>
            <a:ext cx="1703306" cy="22073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12128" y="5130800"/>
            <a:ext cx="18248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Adding up known</a:t>
            </a:r>
          </a:p>
          <a:p>
            <a:r>
              <a:rPr lang="en-US" dirty="0" smtClean="0"/>
              <a:t>carbonate</a:t>
            </a:r>
          </a:p>
          <a:p>
            <a:r>
              <a:rPr lang="en-US" dirty="0" smtClean="0"/>
              <a:t>reservoirs yields</a:t>
            </a:r>
          </a:p>
          <a:p>
            <a:r>
              <a:rPr lang="en-US" dirty="0" smtClean="0"/>
              <a:t>&lt;&lt; 1 bar CO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equivalent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" y="647700"/>
            <a:ext cx="4642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Carbonates are expected to form by water-rock</a:t>
            </a:r>
          </a:p>
          <a:p>
            <a:r>
              <a:rPr lang="en-US" dirty="0" smtClean="0"/>
              <a:t>reaction if pCO2 was high and pH was not acidic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4300" y="5913735"/>
            <a:ext cx="13440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Haberle</a:t>
            </a:r>
            <a:r>
              <a:rPr lang="en-US" dirty="0" smtClean="0"/>
              <a:t>,</a:t>
            </a:r>
          </a:p>
          <a:p>
            <a:r>
              <a:rPr lang="en-US" dirty="0" smtClean="0"/>
              <a:t>JGR-Planets,</a:t>
            </a:r>
          </a:p>
          <a:p>
            <a:r>
              <a:rPr lang="en-US" dirty="0" smtClean="0"/>
              <a:t>1998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778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76664"/>
            <a:ext cx="5664200" cy="56733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1400" y="5130800"/>
            <a:ext cx="2498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Wordsworth et al. Icarus </a:t>
            </a:r>
          </a:p>
          <a:p>
            <a:r>
              <a:rPr lang="en-US" dirty="0" smtClean="0"/>
              <a:t>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744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 #2: how much CO2 is enough?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59500" y="1417638"/>
            <a:ext cx="3018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Wordsworth et al. Icarus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4798"/>
            <a:ext cx="4318000" cy="2169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700" y="4246319"/>
            <a:ext cx="5194300" cy="2150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46319"/>
            <a:ext cx="4229100" cy="221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93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addition to greenhouse warming, a thicker atmosphere is still useful for suppressing </a:t>
            </a:r>
            <a:r>
              <a:rPr lang="en-US" dirty="0" err="1" smtClean="0"/>
              <a:t>evaporitic</a:t>
            </a:r>
            <a:r>
              <a:rPr lang="en-US" dirty="0" smtClean="0"/>
              <a:t> cooling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1" y="1836816"/>
            <a:ext cx="5905500" cy="46655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40838" y="5321300"/>
            <a:ext cx="748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Hecht</a:t>
            </a:r>
          </a:p>
          <a:p>
            <a:r>
              <a:rPr lang="en-US" dirty="0" smtClean="0"/>
              <a:t>2002</a:t>
            </a:r>
          </a:p>
          <a:p>
            <a:r>
              <a:rPr lang="en-US" dirty="0" smtClean="0"/>
              <a:t>Icarus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81900" y="3581400"/>
            <a:ext cx="16029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Assumes 273K</a:t>
            </a:r>
          </a:p>
          <a:p>
            <a:r>
              <a:rPr lang="en-US" dirty="0" smtClean="0"/>
              <a:t>surface &amp; 200K</a:t>
            </a:r>
          </a:p>
          <a:p>
            <a:r>
              <a:rPr lang="en-US" dirty="0" smtClean="0"/>
              <a:t>atmosphere</a:t>
            </a:r>
          </a:p>
        </p:txBody>
      </p:sp>
    </p:spTree>
    <p:extLst>
      <p:ext uri="{BB962C8B-B14F-4D97-AF65-F5344CB8AC3E}">
        <p14:creationId xmlns:p14="http://schemas.microsoft.com/office/powerpoint/2010/main" val="17109380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Climate stabilization on early Mars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MODERN MARS CLIMATE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CARBON FEEDBACKS?</a:t>
            </a:r>
            <a:endParaRPr lang="en-US" baseline="-25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SULFUR FEEDBACKS?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HYDROGEN?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INTERMITTENCY?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0"/>
            <a:ext cx="9144000" cy="584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</a:t>
            </a:r>
            <a:r>
              <a:rPr lang="en-US" baseline="-25000" dirty="0" smtClean="0"/>
              <a:t>2</a:t>
            </a:r>
            <a:r>
              <a:rPr lang="en-US" dirty="0" smtClean="0"/>
              <a:t> inhibition of carbonate precipitation?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420" y="1854200"/>
            <a:ext cx="5574580" cy="459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37300" y="6451600"/>
            <a:ext cx="2611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Halevy et al. Science 2007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2800"/>
            <a:ext cx="3978262" cy="294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759200"/>
            <a:ext cx="2757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Bullock &amp; Moore, GRL 2007</a:t>
            </a:r>
          </a:p>
          <a:p>
            <a:r>
              <a:rPr lang="en-US" dirty="0" smtClean="0"/>
              <a:t>(contours = pH)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5291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8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</a:t>
            </a:r>
            <a:r>
              <a:rPr lang="en-US" baseline="-25000" dirty="0" smtClean="0"/>
              <a:t>2</a:t>
            </a:r>
            <a:r>
              <a:rPr lang="en-US" dirty="0" smtClean="0"/>
              <a:t>-driven warming?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246" y="698500"/>
            <a:ext cx="5812778" cy="55001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11150" y="6127234"/>
            <a:ext cx="4032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Halevy &amp; Head, Nature Geoscience, 2014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291268" y="5562600"/>
            <a:ext cx="711200" cy="12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4742239"/>
            <a:ext cx="164686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fluxes</a:t>
            </a:r>
          </a:p>
          <a:p>
            <a:r>
              <a:rPr lang="en-US" dirty="0" smtClean="0"/>
              <a:t>required</a:t>
            </a:r>
          </a:p>
          <a:p>
            <a:r>
              <a:rPr lang="en-US" dirty="0" smtClean="0"/>
              <a:t>to maintain</a:t>
            </a:r>
          </a:p>
          <a:p>
            <a:r>
              <a:rPr lang="en-US" dirty="0" smtClean="0"/>
              <a:t>these SO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concentrations,</a:t>
            </a:r>
          </a:p>
          <a:p>
            <a:r>
              <a:rPr lang="en-US" dirty="0" smtClean="0"/>
              <a:t>at steady 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2612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0"/>
            <a:ext cx="592439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670375" y="4463534"/>
            <a:ext cx="4032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Halevy &amp; Head, Nature Geoscience,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378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8014" y="30957"/>
            <a:ext cx="9222014" cy="487362"/>
          </a:xfrm>
        </p:spPr>
        <p:txBody>
          <a:bodyPr>
            <a:normAutofit fontScale="90000"/>
          </a:bodyPr>
          <a:lstStyle/>
          <a:p>
            <a:r>
              <a:rPr lang="en-US" sz="2200" dirty="0" err="1" smtClean="0"/>
              <a:t>PETM: role of </a:t>
            </a:r>
            <a:r>
              <a:rPr lang="en-US" sz="2200" u="sng" dirty="0" err="1" smtClean="0"/>
              <a:t>organic</a:t>
            </a:r>
            <a:r>
              <a:rPr lang="en-US" sz="2200" dirty="0" err="1" smtClean="0"/>
              <a:t> carbon in climate system recovery?</a:t>
            </a:r>
            <a:br>
              <a:rPr lang="en-US" sz="2200" dirty="0" err="1" smtClean="0"/>
            </a:br>
            <a:r>
              <a:rPr lang="en-US" sz="2200" dirty="0" err="1" smtClean="0"/>
              <a:t>DeConto</a:t>
            </a:r>
            <a:r>
              <a:rPr lang="en-US" sz="2200" dirty="0" smtClean="0"/>
              <a:t> et al., Nature 2012: polar permafrost as a carbon capacitor 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8" y="656865"/>
            <a:ext cx="8439697" cy="59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853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0"/>
            <a:ext cx="610941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05172" y="4940300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Kerber</a:t>
            </a:r>
            <a:r>
              <a:rPr lang="en-US" dirty="0"/>
              <a:t> </a:t>
            </a:r>
            <a:r>
              <a:rPr lang="en-US" dirty="0" smtClean="0"/>
              <a:t>et al. </a:t>
            </a:r>
          </a:p>
          <a:p>
            <a:pPr algn="r"/>
            <a:r>
              <a:rPr lang="en-US" dirty="0" smtClean="0"/>
              <a:t>JGR-Planets</a:t>
            </a:r>
          </a:p>
          <a:p>
            <a:pPr algn="r"/>
            <a:r>
              <a:rPr lang="en-US" dirty="0" smtClean="0"/>
              <a:t>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4157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12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Aerosol formation reduces SO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 warming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620924"/>
            <a:ext cx="7289800" cy="54369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5600" y="6057900"/>
            <a:ext cx="2107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Tian</a:t>
            </a:r>
            <a:r>
              <a:rPr lang="en-US" dirty="0" smtClean="0"/>
              <a:t> et al. EPSL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4831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723900"/>
            <a:ext cx="5854700" cy="539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5300" y="6337300"/>
            <a:ext cx="6014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Kerber</a:t>
            </a:r>
            <a:r>
              <a:rPr lang="en-US" dirty="0" smtClean="0"/>
              <a:t> et al., Oxford Conference on Mars’ Atmosphere,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6416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Climate stabilization on early Mars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MODERN MARS CLIMATE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CARBON FEEDBACKS?</a:t>
            </a:r>
            <a:endParaRPr lang="en-US" baseline="-25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SULFUR FEEDBACKS?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HYDROGEN?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INTERMITTENCY?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331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2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H2 collision-induced absorption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44191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60489" y="5021897"/>
            <a:ext cx="208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Sagan, Nature, 1977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5142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62700" y="6388100"/>
            <a:ext cx="2542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Batalha</a:t>
            </a:r>
            <a:r>
              <a:rPr lang="en-US" dirty="0" smtClean="0"/>
              <a:t> et al. Icarus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5682844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700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Ramirez et al. Nature Geoscience 2014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4268450"/>
            <a:ext cx="6019800" cy="211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628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Climate stabilization on early Mars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MODERN MARS CLIMATE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CARBON FEEDBACKS?</a:t>
            </a:r>
            <a:endParaRPr lang="en-US" baseline="-25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SULFUR FEEDBACKS?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HYDROGEN?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INTERMITTENCY?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657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Olivine places an upper limit of 10</a:t>
            </a:r>
            <a:r>
              <a:rPr lang="en-US" baseline="30000" dirty="0" smtClean="0"/>
              <a:t>7</a:t>
            </a:r>
            <a:r>
              <a:rPr lang="en-US" dirty="0" smtClean="0"/>
              <a:t> </a:t>
            </a:r>
            <a:r>
              <a:rPr lang="en-US" dirty="0" err="1" smtClean="0"/>
              <a:t>yr</a:t>
            </a:r>
            <a:r>
              <a:rPr lang="en-US" dirty="0" smtClean="0"/>
              <a:t> of water over most of the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21300"/>
            <a:ext cx="8229600" cy="1435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Refers </a:t>
            </a:r>
            <a:r>
              <a:rPr lang="en-US" smtClean="0"/>
              <a:t>to soil</a:t>
            </a:r>
            <a:r>
              <a:rPr lang="en-US" dirty="0" smtClean="0"/>
              <a:t>-water contact (ice can shield soil from water)</a:t>
            </a:r>
          </a:p>
          <a:p>
            <a:r>
              <a:rPr lang="en-US" dirty="0" smtClean="0"/>
              <a:t>Physical erosion can ‘reset’ the surface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900" y="4089400"/>
            <a:ext cx="3530600" cy="142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03516" y="141122"/>
            <a:ext cx="2920668" cy="5473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00" y="4311134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Koeppen</a:t>
            </a:r>
            <a:r>
              <a:rPr lang="en-US" dirty="0" smtClean="0"/>
              <a:t> &amp; Hamilton, JGR-Planets,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7975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000" dirty="0" err="1" smtClean="0"/>
              <a:t>Paleolake</a:t>
            </a:r>
            <a:r>
              <a:rPr lang="en-US" sz="3000" dirty="0" smtClean="0"/>
              <a:t> hydrology requires &gt;10</a:t>
            </a:r>
            <a:r>
              <a:rPr lang="en-US" sz="3000" baseline="30000" dirty="0" smtClean="0"/>
              <a:t>4-5</a:t>
            </a:r>
            <a:r>
              <a:rPr lang="en-US" sz="3000" dirty="0" smtClean="0"/>
              <a:t> continuous wet years (e.g., seasonal runoff)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3700"/>
            <a:ext cx="5543425" cy="5194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3425" y="6425168"/>
            <a:ext cx="3331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Irwin et al., Geomorphology 2015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890" y="1143000"/>
            <a:ext cx="375411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534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702" y="3149600"/>
            <a:ext cx="4497298" cy="370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2200"/>
            <a:ext cx="4680180" cy="370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131" y="12700"/>
            <a:ext cx="62574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Statistics of intermittent habitability on Mars</a:t>
            </a:r>
            <a:endParaRPr lang="en-US" sz="2600" dirty="0"/>
          </a:p>
        </p:txBody>
      </p:sp>
      <p:sp>
        <p:nvSpPr>
          <p:cNvPr id="7" name="TextBox 6"/>
          <p:cNvSpPr txBox="1"/>
          <p:nvPr/>
        </p:nvSpPr>
        <p:spPr>
          <a:xfrm>
            <a:off x="177800" y="5842000"/>
            <a:ext cx="4764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Ongoing work</a:t>
            </a:r>
          </a:p>
          <a:p>
            <a:r>
              <a:rPr lang="en-US" dirty="0" smtClean="0"/>
              <a:t>(Kite et al. LPSC 2015; Mansfield et al. JGR 2018.)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203700" y="2171700"/>
            <a:ext cx="1104900" cy="977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94300" y="1802368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obliquity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0655" y="72286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CO2</a:t>
            </a:r>
            <a:endParaRPr lang="en-US" baseline="-250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66131" y="1092200"/>
            <a:ext cx="0" cy="825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977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Evolution of land plants ~0.4 </a:t>
            </a:r>
            <a:r>
              <a:rPr lang="en-US" sz="3000" dirty="0" err="1" smtClean="0"/>
              <a:t>Ga</a:t>
            </a:r>
            <a:r>
              <a:rPr lang="en-US" sz="3000" dirty="0" smtClean="0"/>
              <a:t> likely had major effects on geologic carbon cycle: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911" y="1532467"/>
            <a:ext cx="5232400" cy="2692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26667" y="5757333"/>
            <a:ext cx="273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Beerling</a:t>
            </a:r>
            <a:r>
              <a:rPr lang="en-US" dirty="0" smtClean="0"/>
              <a:t> &amp; Butterfield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3300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0525" y="147638"/>
            <a:ext cx="657507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/>
              <a:t>Can Mars be made habitable in the near future?</a:t>
            </a:r>
            <a:endParaRPr lang="en-US" sz="2500" b="1" dirty="0" smtClean="0"/>
          </a:p>
          <a:p>
            <a:r>
              <a:rPr lang="en-US" sz="2500" b="1" dirty="0"/>
              <a:t>D</a:t>
            </a:r>
            <a:r>
              <a:rPr lang="en-US" sz="2500" b="1" dirty="0" smtClean="0"/>
              <a:t>ifficult at best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810" y="3553557"/>
            <a:ext cx="3309027" cy="29492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0810" y="6488668"/>
            <a:ext cx="3563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Liu et al. </a:t>
            </a:r>
            <a:r>
              <a:rPr lang="en-US" i="1" dirty="0" smtClean="0"/>
              <a:t>Chinese J. Mech. Eng.</a:t>
            </a:r>
            <a:r>
              <a:rPr lang="en-US" dirty="0" smtClean="0"/>
              <a:t> 2016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796" y="0"/>
            <a:ext cx="2441204" cy="44111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17657" y="0"/>
            <a:ext cx="166354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Falcon Heavy: </a:t>
            </a:r>
          </a:p>
          <a:p>
            <a:r>
              <a:rPr lang="en-US" dirty="0" smtClean="0"/>
              <a:t>17 tons to Mars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171223"/>
            <a:ext cx="64176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Bad news: No credible source for breathable levels of O2</a:t>
            </a:r>
          </a:p>
          <a:p>
            <a:r>
              <a:rPr lang="en-US" dirty="0" smtClean="0"/>
              <a:t>Good news: ~1 bar CO2 would be sufficient to warm surface </a:t>
            </a:r>
            <a:r>
              <a:rPr lang="en-US" i="1" dirty="0" smtClean="0"/>
              <a:t>for 	modern solar luminosity</a:t>
            </a:r>
            <a:endParaRPr lang="en-US" dirty="0" smtClean="0"/>
          </a:p>
          <a:p>
            <a:r>
              <a:rPr lang="en-US" dirty="0" smtClean="0"/>
              <a:t>Bad news: The CO2 may have all (or mostly) escaped to space</a:t>
            </a:r>
          </a:p>
          <a:p>
            <a:r>
              <a:rPr lang="en-US" dirty="0"/>
              <a:t>	</a:t>
            </a:r>
            <a:r>
              <a:rPr lang="en-US" dirty="0" smtClean="0"/>
              <a:t>(Ehlmann &amp; Edwards, Geology, 2014)</a:t>
            </a:r>
          </a:p>
          <a:p>
            <a:r>
              <a:rPr lang="en-US" dirty="0" smtClean="0"/>
              <a:t>Good news: CFCs or SF6 can provide very strong warming</a:t>
            </a:r>
          </a:p>
          <a:p>
            <a:r>
              <a:rPr lang="en-US" dirty="0"/>
              <a:t>	</a:t>
            </a:r>
            <a:r>
              <a:rPr lang="en-US" dirty="0" smtClean="0"/>
              <a:t>(Marinova et al., JGR-Planets, 2005)</a:t>
            </a:r>
          </a:p>
          <a:p>
            <a:r>
              <a:rPr lang="en-US" dirty="0" smtClean="0"/>
              <a:t>Bad news: CFC/SF6 warming would probably not trigger </a:t>
            </a:r>
          </a:p>
          <a:p>
            <a:r>
              <a:rPr lang="en-US" dirty="0"/>
              <a:t>	</a:t>
            </a:r>
            <a:r>
              <a:rPr lang="en-US" dirty="0" smtClean="0"/>
              <a:t>runaway atmospheric re-inflation</a:t>
            </a:r>
          </a:p>
          <a:p>
            <a:r>
              <a:rPr lang="en-US" dirty="0"/>
              <a:t>	</a:t>
            </a:r>
            <a:r>
              <a:rPr lang="en-US" dirty="0" smtClean="0"/>
              <a:t>(</a:t>
            </a:r>
            <a:r>
              <a:rPr lang="en-US" dirty="0" err="1" smtClean="0"/>
              <a:t>Bierson</a:t>
            </a:r>
            <a:r>
              <a:rPr lang="en-US" dirty="0" smtClean="0"/>
              <a:t> et al. GRL 2016)</a:t>
            </a:r>
          </a:p>
          <a:p>
            <a:r>
              <a:rPr lang="en-US" dirty="0" smtClean="0"/>
              <a:t>Good news: </a:t>
            </a:r>
            <a:r>
              <a:rPr lang="is-IS" dirty="0" smtClean="0"/>
              <a:t>…?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4556" y="4411133"/>
            <a:ext cx="4275666" cy="20775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Common assumptions in the literature: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Initiate with relatively near-term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(21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-century) technologies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Goal: Habitable for photosynthetic algae/plants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Asteroid kinetic energy, nuclear bombs, </a:t>
            </a:r>
            <a:r>
              <a:rPr lang="en-US" dirty="0" err="1" smtClean="0">
                <a:solidFill>
                  <a:schemeClr val="tx1"/>
                </a:solidFill>
              </a:rPr>
              <a:t>e.t.c</a:t>
            </a:r>
            <a:r>
              <a:rPr lang="en-US" dirty="0" smtClean="0">
                <a:solidFill>
                  <a:schemeClr val="tx1"/>
                </a:solidFill>
              </a:rPr>
              <a:t>. is insufficient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61677" y="5025451"/>
            <a:ext cx="9823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Practical</a:t>
            </a:r>
          </a:p>
          <a:p>
            <a:r>
              <a:rPr lang="en-US" dirty="0" smtClean="0"/>
              <a:t>robot </a:t>
            </a:r>
          </a:p>
          <a:p>
            <a:r>
              <a:rPr lang="en-US" dirty="0" smtClean="0"/>
              <a:t>mining</a:t>
            </a:r>
          </a:p>
          <a:p>
            <a:r>
              <a:rPr lang="en-US" dirty="0" smtClean="0"/>
              <a:t>vehicles</a:t>
            </a:r>
          </a:p>
          <a:p>
            <a:r>
              <a:rPr lang="en-US" dirty="0" smtClean="0"/>
              <a:t>exist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6985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36" y="696469"/>
            <a:ext cx="4060627" cy="30427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6536979" y="2808335"/>
            <a:ext cx="4288593" cy="776276"/>
          </a:xfrm>
        </p:spPr>
        <p:txBody>
          <a:bodyPr>
            <a:normAutofit/>
          </a:bodyPr>
          <a:lstStyle/>
          <a:p>
            <a:pPr algn="l"/>
            <a:r>
              <a:rPr lang="en-US" sz="1400" dirty="0" smtClean="0"/>
              <a:t>Somerville et al. Journal of Quantitative Spectroscopy &amp; Radiative Transfer 2016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481" y="885692"/>
            <a:ext cx="3743655" cy="50691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0555" y="-106361"/>
            <a:ext cx="907162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Can Mars be made habitable in the near future? Gases vs. particles</a:t>
            </a:r>
            <a:endParaRPr lang="en-US" sz="25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76678" y="327137"/>
            <a:ext cx="4392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Particles option: inject resonant absorbers at </a:t>
            </a:r>
          </a:p>
          <a:p>
            <a:r>
              <a:rPr lang="en-US" dirty="0" smtClean="0"/>
              <a:t>stratospheric</a:t>
            </a:r>
            <a:r>
              <a:rPr lang="en-US" dirty="0"/>
              <a:t> </a:t>
            </a:r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27137"/>
            <a:ext cx="146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Gases option: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53970" y="6211669"/>
            <a:ext cx="5290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/>
              <a:t>See also Teller et al., Lawrence Livermore National Lab</a:t>
            </a:r>
          </a:p>
          <a:p>
            <a:r>
              <a:rPr lang="is-IS" dirty="0" smtClean="0"/>
              <a:t>report UCRL</a:t>
            </a:r>
            <a:r>
              <a:rPr lang="is-IS" dirty="0"/>
              <a:t>-231636/UCRL JC 128715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09519" y="409252"/>
            <a:ext cx="27887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Make on surface: Marinova+ 2005 JGR</a:t>
            </a:r>
            <a:endParaRPr lang="en-US" sz="13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511955"/>
            <a:ext cx="201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Deliver via impacts: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840" y="6211669"/>
            <a:ext cx="3281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Double Asteroid Redirection Test</a:t>
            </a:r>
          </a:p>
          <a:p>
            <a:r>
              <a:rPr lang="en-US" dirty="0" smtClean="0"/>
              <a:t>(launch 2020)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3196"/>
            <a:ext cx="3790295" cy="237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569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points: Mars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Current Mars T, P, and magnitude of present day annual cycles of H</a:t>
            </a:r>
            <a:r>
              <a:rPr lang="en-US" baseline="-25000" dirty="0" smtClean="0"/>
              <a:t>2</a:t>
            </a:r>
            <a:r>
              <a:rPr lang="en-US" dirty="0" smtClean="0"/>
              <a:t>O, CO</a:t>
            </a:r>
            <a:r>
              <a:rPr lang="en-US" baseline="-25000" dirty="0" smtClean="0"/>
              <a:t>2</a:t>
            </a:r>
            <a:r>
              <a:rPr lang="en-US" dirty="0" smtClean="0"/>
              <a:t>, and dust;</a:t>
            </a:r>
          </a:p>
          <a:p>
            <a:r>
              <a:rPr lang="en-US" dirty="0" smtClean="0"/>
              <a:t>reasons in favor of, and problems with, the CO</a:t>
            </a:r>
            <a:r>
              <a:rPr lang="en-US" baseline="-25000" dirty="0" smtClean="0"/>
              <a:t>2</a:t>
            </a:r>
            <a:r>
              <a:rPr lang="en-US" dirty="0" smtClean="0"/>
              <a:t>, SO</a:t>
            </a:r>
            <a:r>
              <a:rPr lang="en-US" baseline="-25000" dirty="0" smtClean="0"/>
              <a:t>2</a:t>
            </a:r>
            <a:r>
              <a:rPr lang="en-US" dirty="0" smtClean="0"/>
              <a:t>, and H</a:t>
            </a:r>
            <a:r>
              <a:rPr lang="en-US" baseline="-25000" dirty="0" smtClean="0"/>
              <a:t>2</a:t>
            </a:r>
            <a:r>
              <a:rPr lang="en-US" dirty="0" smtClean="0"/>
              <a:t> solutions to the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Early Mars Climate Problem;</a:t>
            </a:r>
          </a:p>
          <a:p>
            <a:r>
              <a:rPr lang="en-US" dirty="0" smtClean="0"/>
              <a:t>significance of the olivine and </a:t>
            </a:r>
            <a:r>
              <a:rPr lang="en-US" dirty="0" err="1" smtClean="0"/>
              <a:t>paleolake</a:t>
            </a:r>
            <a:r>
              <a:rPr lang="en-US" dirty="0" smtClean="0"/>
              <a:t>-hydrology constraints on Early Mars climate.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87785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8888"/>
            <a:ext cx="8229600" cy="1143000"/>
          </a:xfrm>
        </p:spPr>
        <p:txBody>
          <a:bodyPr/>
          <a:lstStyle/>
          <a:p>
            <a:r>
              <a:rPr lang="en-US" b="1" dirty="0" smtClean="0"/>
              <a:t>Backup/additional slides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18533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084"/>
            <a:ext cx="8229600" cy="836084"/>
          </a:xfrm>
        </p:spPr>
        <p:txBody>
          <a:bodyPr>
            <a:normAutofit/>
          </a:bodyPr>
          <a:lstStyle/>
          <a:p>
            <a:r>
              <a:rPr lang="en-US" dirty="0" smtClean="0"/>
              <a:t>A new proxy for weathering: </a:t>
            </a:r>
            <a:r>
              <a:rPr lang="en-US" baseline="30000" dirty="0" smtClean="0"/>
              <a:t>7</a:t>
            </a:r>
            <a:r>
              <a:rPr lang="en-US" dirty="0" smtClean="0"/>
              <a:t>Li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041401"/>
            <a:ext cx="4180417" cy="2182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0" y="3218419"/>
            <a:ext cx="306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  <a:r>
              <a:rPr lang="en-US" dirty="0" err="1" smtClean="0"/>
              <a:t>Froelich</a:t>
            </a:r>
            <a:r>
              <a:rPr lang="en-US" dirty="0" smtClean="0"/>
              <a:t>, Science 2012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514" y="1212850"/>
            <a:ext cx="3342152" cy="1157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021667"/>
            <a:ext cx="81221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Lithium cycle is mostly in silicate rocks and </a:t>
            </a:r>
            <a:r>
              <a:rPr lang="en-US" dirty="0" err="1" smtClean="0"/>
              <a:t>aluminosilicate</a:t>
            </a:r>
            <a:r>
              <a:rPr lang="en-US" dirty="0" smtClean="0"/>
              <a:t> clays; none in carbonates.</a:t>
            </a:r>
          </a:p>
          <a:p>
            <a:r>
              <a:rPr lang="en-US" dirty="0" smtClean="0"/>
              <a:t>High weathering intensity: Low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concentrations.</a:t>
            </a:r>
          </a:p>
          <a:p>
            <a:r>
              <a:rPr lang="en-US" dirty="0" smtClean="0"/>
              <a:t>Low weathering intensity (e.g. mountains): High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333" y="2370667"/>
            <a:ext cx="1487973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63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784" y="0"/>
            <a:ext cx="55535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14386" y="5483556"/>
            <a:ext cx="145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</a:p>
          <a:p>
            <a:r>
              <a:rPr lang="en-US" dirty="0" err="1" smtClean="0"/>
              <a:t>Froelich</a:t>
            </a:r>
            <a:r>
              <a:rPr lang="en-US" dirty="0" smtClean="0"/>
              <a:t> 2012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836333" y="141111"/>
            <a:ext cx="42334" cy="2935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59321" y="541108"/>
            <a:ext cx="147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0.9% increase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0534" y="1815447"/>
            <a:ext cx="23775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Dissolved Li 50 Ma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suspended Li today?</a:t>
            </a:r>
          </a:p>
          <a:p>
            <a:pPr marL="285750" indent="-285750">
              <a:buFont typeface="Wingdings" charset="0"/>
              <a:buChar char="à"/>
            </a:pP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(Other interpretations</a:t>
            </a:r>
          </a:p>
          <a:p>
            <a:r>
              <a:rPr lang="en-US" dirty="0" smtClean="0">
                <a:sym typeface="Wingdings"/>
              </a:rPr>
              <a:t>possible).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8528"/>
            <a:ext cx="2836333" cy="2939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481" y="6533112"/>
            <a:ext cx="235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Drilling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86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1763"/>
            <a:ext cx="8394700" cy="5921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1900" y="304800"/>
            <a:ext cx="237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Dickson et al., P</a:t>
            </a:r>
            <a:r>
              <a:rPr lang="en-US" baseline="30000" dirty="0" smtClean="0"/>
              <a:t>3</a:t>
            </a:r>
            <a:r>
              <a:rPr lang="en-US" dirty="0" smtClean="0"/>
              <a:t>,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19700" y="6190734"/>
            <a:ext cx="302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bsf</a:t>
            </a:r>
            <a:r>
              <a:rPr lang="en-US" dirty="0" smtClean="0"/>
              <a:t> = meters below sea floor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601"/>
            <a:ext cx="6275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Evidence for increased  chemical weathering at the PETM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644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Seasonal and </a:t>
            </a:r>
            <a:r>
              <a:rPr lang="en-US" dirty="0" err="1" smtClean="0"/>
              <a:t>interannual</a:t>
            </a:r>
            <a:r>
              <a:rPr lang="en-US" dirty="0" smtClean="0"/>
              <a:t> variability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340100"/>
            <a:ext cx="200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Gislason</a:t>
            </a:r>
            <a:r>
              <a:rPr lang="en-US" dirty="0" smtClean="0"/>
              <a:t> et al. 2009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3709432"/>
            <a:ext cx="4648200" cy="2400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901700"/>
            <a:ext cx="4686300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1400" y="5465002"/>
            <a:ext cx="3723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Icelandic watersheds showing a large,</a:t>
            </a:r>
          </a:p>
          <a:p>
            <a:r>
              <a:rPr lang="en-US" dirty="0" smtClean="0"/>
              <a:t>recent temperature increase </a:t>
            </a:r>
          </a:p>
          <a:p>
            <a:r>
              <a:rPr lang="en-US" dirty="0" smtClean="0"/>
              <a:t>(natural experiment)</a:t>
            </a:r>
          </a:p>
        </p:txBody>
      </p:sp>
    </p:spTree>
    <p:extLst>
      <p:ext uri="{BB962C8B-B14F-4D97-AF65-F5344CB8AC3E}">
        <p14:creationId xmlns:p14="http://schemas.microsoft.com/office/powerpoint/2010/main" val="111605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8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Testing the prediction of a pole-to-equator increases in weathering rates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7590367" cy="4140200"/>
          </a:xfrm>
          <a:prstGeom prst="rect">
            <a:avLst/>
          </a:prstGeom>
        </p:spPr>
      </p:pic>
      <p:sp>
        <p:nvSpPr>
          <p:cNvPr id="5" name="Right Triangle 4"/>
          <p:cNvSpPr/>
          <p:nvPr/>
        </p:nvSpPr>
        <p:spPr>
          <a:xfrm>
            <a:off x="7535334" y="1409700"/>
            <a:ext cx="838200" cy="3289300"/>
          </a:xfrm>
          <a:prstGeom prst="rt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49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8014" y="30957"/>
            <a:ext cx="9222014" cy="487362"/>
          </a:xfrm>
        </p:spPr>
        <p:txBody>
          <a:bodyPr>
            <a:normAutofit/>
          </a:bodyPr>
          <a:lstStyle/>
          <a:p>
            <a:r>
              <a:rPr lang="en-US" sz="2200" dirty="0" err="1" smtClean="0"/>
              <a:t>DeConto</a:t>
            </a:r>
            <a:r>
              <a:rPr lang="en-US" sz="2200" dirty="0" smtClean="0"/>
              <a:t> et al., Nature 2012: polar permafrost as a carbon capacitor 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8" y="518319"/>
            <a:ext cx="8439697" cy="59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75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Gaia hypothesis – biosphere in the driving seat – due to Lovelock, recent developments by </a:t>
            </a:r>
            <a:r>
              <a:rPr lang="en-US" sz="3000" dirty="0" err="1" smtClean="0"/>
              <a:t>Lenton</a:t>
            </a:r>
            <a:r>
              <a:rPr lang="en-US" sz="3000" dirty="0" smtClean="0"/>
              <a:t> 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225778" y="1143000"/>
            <a:ext cx="675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Daisyworld</a:t>
            </a:r>
            <a:r>
              <a:rPr lang="en-US" dirty="0" smtClean="0"/>
              <a:t>”: an idealized, toy model to illustrate the Gaia hypothesis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332"/>
            <a:ext cx="4892488" cy="5345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1803134" y="4360334"/>
            <a:ext cx="396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Wood et al. Reviews of Geophysics 2008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881" y="4205111"/>
            <a:ext cx="3732919" cy="2652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2413869"/>
            <a:ext cx="2634372" cy="5854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161" y="1587307"/>
            <a:ext cx="4275667" cy="972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2903698"/>
            <a:ext cx="2634372" cy="6702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602" y="3422650"/>
            <a:ext cx="2592569" cy="68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233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985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Large-scale organic carbon</a:t>
            </a:r>
            <a:br>
              <a:rPr lang="en-US" sz="3000" dirty="0" smtClean="0"/>
            </a:br>
            <a:r>
              <a:rPr lang="en-US" sz="3000" dirty="0" smtClean="0"/>
              <a:t>burial offshore in deltas today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67857"/>
            <a:ext cx="8229600" cy="3773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err="1" smtClean="0"/>
              <a:t>Galy</a:t>
            </a:r>
            <a:r>
              <a:rPr lang="en-US" sz="2200" dirty="0" smtClean="0"/>
              <a:t> et al. Nature 2007</a:t>
            </a:r>
          </a:p>
          <a:p>
            <a:pPr marL="0" indent="0">
              <a:buNone/>
            </a:pPr>
            <a:r>
              <a:rPr lang="en-US" sz="2200" dirty="0" err="1" smtClean="0"/>
              <a:t>Galy</a:t>
            </a:r>
            <a:r>
              <a:rPr lang="en-US" sz="2200" dirty="0" smtClean="0"/>
              <a:t> et al. Nature 2015*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52400"/>
            <a:ext cx="4102100" cy="655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143" y="6413500"/>
            <a:ext cx="2869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Optional reading this week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14" y="2993571"/>
            <a:ext cx="4121939" cy="3419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429" y="698500"/>
            <a:ext cx="4200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Sequestration of </a:t>
            </a:r>
            <a:r>
              <a:rPr lang="en-US" dirty="0" err="1" smtClean="0"/>
              <a:t>petrogenic</a:t>
            </a:r>
            <a:r>
              <a:rPr lang="en-US" dirty="0" smtClean="0"/>
              <a:t> C moderates</a:t>
            </a:r>
          </a:p>
          <a:p>
            <a:r>
              <a:rPr lang="en-US" dirty="0" smtClean="0"/>
              <a:t>C release from eroding coal, org.-rich shale</a:t>
            </a:r>
          </a:p>
          <a:p>
            <a:r>
              <a:rPr lang="en-US" dirty="0" smtClean="0"/>
              <a:t>Sequestration of </a:t>
            </a:r>
            <a:r>
              <a:rPr lang="en-US" dirty="0" err="1" smtClean="0"/>
              <a:t>biospheric</a:t>
            </a:r>
            <a:r>
              <a:rPr lang="en-US" dirty="0" smtClean="0"/>
              <a:t> C draws down </a:t>
            </a:r>
          </a:p>
          <a:p>
            <a:r>
              <a:rPr lang="en-US" dirty="0" smtClean="0"/>
              <a:t>CO2 from atmosphere/ocean.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2537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7676"/>
            <a:ext cx="9144000" cy="834392"/>
          </a:xfrm>
        </p:spPr>
        <p:txBody>
          <a:bodyPr>
            <a:normAutofit fontScale="90000"/>
          </a:bodyPr>
          <a:lstStyle/>
          <a:p>
            <a:r>
              <a:rPr lang="en-US" sz="2200" dirty="0" smtClean="0"/>
              <a:t>Survival chances of terrestrial organic matter are slight unless deposition is fast (usually only for the deltas of rivers draining fast-eroding mountain belts)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1" y="1165567"/>
            <a:ext cx="5116976" cy="5450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0900" y="4508500"/>
            <a:ext cx="31153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Because re-oxidation of</a:t>
            </a:r>
          </a:p>
          <a:p>
            <a:r>
              <a:rPr lang="en-US" dirty="0" smtClean="0"/>
              <a:t>organic matter (both terrestrial</a:t>
            </a:r>
          </a:p>
          <a:p>
            <a:r>
              <a:rPr lang="en-US" dirty="0" smtClean="0"/>
              <a:t>and marine) is usually efficient,</a:t>
            </a:r>
          </a:p>
          <a:p>
            <a:r>
              <a:rPr lang="en-US" dirty="0" smtClean="0"/>
              <a:t>oil and coal are rare in the rock</a:t>
            </a:r>
          </a:p>
          <a:p>
            <a:r>
              <a:rPr lang="en-US" dirty="0" smtClean="0"/>
              <a:t>record.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7506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0"/>
            <a:ext cx="3300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45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0"/>
            <a:ext cx="8458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978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500" b="1" dirty="0" smtClean="0"/>
              <a:t>Fluxes vs. stocks: </a:t>
            </a:r>
            <a:r>
              <a:rPr lang="en-US" sz="2500" dirty="0" smtClean="0"/>
              <a:t>A caution for extrapolation of nutrient flux / productivity calculations to planets-in-general</a:t>
            </a:r>
            <a:endParaRPr lang="en-US" sz="25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26444"/>
            <a:ext cx="836817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 Oxygen</a:t>
            </a:r>
          </a:p>
          <a:p>
            <a:r>
              <a:rPr lang="en-US" dirty="0" smtClean="0"/>
              <a:t>Suppose a P-starved planet had evolved O2 photosynthesis, but the O2 production rate</a:t>
            </a:r>
          </a:p>
          <a:p>
            <a:r>
              <a:rPr lang="en-US" dirty="0" smtClean="0"/>
              <a:t>was 10,000 times less than on today’s Earth (due to P limitation). Could O2 build up</a:t>
            </a:r>
          </a:p>
          <a:p>
            <a:r>
              <a:rPr lang="en-US" dirty="0" smtClean="0"/>
              <a:t>to the level on today’s Earth?</a:t>
            </a:r>
          </a:p>
          <a:p>
            <a:endParaRPr lang="en-US" dirty="0"/>
          </a:p>
          <a:p>
            <a:r>
              <a:rPr lang="en-US" dirty="0" smtClean="0"/>
              <a:t>Net primary productivity ~ 100 </a:t>
            </a:r>
            <a:r>
              <a:rPr lang="en-US" dirty="0" err="1" smtClean="0"/>
              <a:t>Gton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058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1042459"/>
            <a:ext cx="9048750" cy="836084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b="1" dirty="0" smtClean="0"/>
              <a:t>A new proxy for weathering: </a:t>
            </a:r>
            <a:r>
              <a:rPr lang="en-US" sz="2700" b="1" baseline="30000" dirty="0" smtClean="0"/>
              <a:t>7</a:t>
            </a:r>
            <a:r>
              <a:rPr lang="en-US" sz="2700" b="1" dirty="0" smtClean="0"/>
              <a:t>Li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- A water-soluble trace element</a:t>
            </a:r>
            <a:br>
              <a:rPr lang="en-US" sz="2700" dirty="0" smtClean="0"/>
            </a:br>
            <a:r>
              <a:rPr lang="en-US" sz="2700" dirty="0" smtClean="0"/>
              <a:t>- During weathering, Li-7 preferentially partitions into river water, and Li-6 partitions into secondary minerals (clays)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2123407"/>
            <a:ext cx="4180417" cy="2182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0" y="4292662"/>
            <a:ext cx="306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  <a:r>
              <a:rPr lang="en-US" dirty="0" err="1" smtClean="0"/>
              <a:t>Froelich</a:t>
            </a:r>
            <a:r>
              <a:rPr lang="en-US" dirty="0" smtClean="0"/>
              <a:t>, Science 2012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514" y="2294856"/>
            <a:ext cx="3342152" cy="1157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103673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Lithium cycle is mostly in silicate rocks and </a:t>
            </a:r>
            <a:r>
              <a:rPr lang="en-US" dirty="0" err="1" smtClean="0"/>
              <a:t>aluminosilicate</a:t>
            </a:r>
            <a:r>
              <a:rPr lang="en-US" dirty="0" smtClean="0"/>
              <a:t> clays; none in carbonates.</a:t>
            </a:r>
          </a:p>
          <a:p>
            <a:r>
              <a:rPr lang="en-US" b="1" dirty="0" smtClean="0"/>
              <a:t>High weathering intensity (e.g. soils in hot, wet, tectonically passive </a:t>
            </a:r>
            <a:r>
              <a:rPr lang="en-US" b="1" dirty="0" err="1" smtClean="0"/>
              <a:t>cratons</a:t>
            </a:r>
            <a:r>
              <a:rPr lang="en-US" b="1" dirty="0" smtClean="0"/>
              <a:t>): </a:t>
            </a:r>
          </a:p>
          <a:p>
            <a:r>
              <a:rPr lang="en-US" dirty="0" smtClean="0"/>
              <a:t>	Congruent weathering, Low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 reflecting source bedrock.</a:t>
            </a:r>
          </a:p>
          <a:p>
            <a:r>
              <a:rPr lang="en-US" b="1" dirty="0" smtClean="0"/>
              <a:t>Low weathering intensity (e.g. mountains, Himalaya): </a:t>
            </a:r>
          </a:p>
          <a:p>
            <a:r>
              <a:rPr lang="en-US" dirty="0" smtClean="0"/>
              <a:t>	Incongruent weathering, High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 reflecting incomplete dissolution.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333" y="3452673"/>
            <a:ext cx="1487973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44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784" y="0"/>
            <a:ext cx="55535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551992" y="5346047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</a:p>
          <a:p>
            <a:r>
              <a:rPr lang="en-US" dirty="0" err="1" smtClean="0"/>
              <a:t>Froelich</a:t>
            </a:r>
            <a:r>
              <a:rPr lang="en-US" dirty="0" smtClean="0"/>
              <a:t> , Science, 2012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8528"/>
            <a:ext cx="2836333" cy="2939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481" y="6533112"/>
            <a:ext cx="235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Drilling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479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78" y="1038951"/>
            <a:ext cx="7333544" cy="53703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0" y="648866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Sun et al. PNAS 2018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44462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 smtClean="0"/>
              <a:t>Enhanced silicate weathering occurred at the </a:t>
            </a:r>
            <a:r>
              <a:rPr lang="en-US" sz="3300" dirty="0" err="1" smtClean="0"/>
              <a:t>Permo</a:t>
            </a:r>
            <a:r>
              <a:rPr lang="en-US" sz="3300" dirty="0" smtClean="0"/>
              <a:t>-Triassic boundary (largest mass extinction in the fossil record)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344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3774</TotalTime>
  <Words>1717</Words>
  <Application>Microsoft Macintosh PowerPoint</Application>
  <PresentationFormat>On-screen Show (4:3)</PresentationFormat>
  <Paragraphs>282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GEOS 22060/ GEOS 32060 / ASTR 45900 </vt:lpstr>
      <vt:lpstr>Volunteers needed for Planavsky 2014 </vt:lpstr>
      <vt:lpstr>PETM: Severe data-model mismatch when only temperature-dependent silicate weathering is considered</vt:lpstr>
      <vt:lpstr>PETM: role of organic carbon in climate system recovery? DeConto et al., Nature 2012: polar permafrost as a carbon capacitor </vt:lpstr>
      <vt:lpstr>Evolution of land plants ~0.4 Ga likely had major effects on geologic carbon cycle:</vt:lpstr>
      <vt:lpstr>Gaia hypothesis – biosphere in the driving seat – due to Lovelock, recent developments by Lenton </vt:lpstr>
      <vt:lpstr>A new proxy for weathering: 7Li - A water-soluble trace element - During weathering, Li-7 preferentially partitions into river water, and Li-6 partitions into secondary minerals (clays)  </vt:lpstr>
      <vt:lpstr>PowerPoint Presentation</vt:lpstr>
      <vt:lpstr>PowerPoint Presentation</vt:lpstr>
      <vt:lpstr>Enhanced weathering at the Permo-Triassic boundary may have contributed to the mass extinction.</vt:lpstr>
      <vt:lpstr>Summary and discussion of carbonate-silicate weathering feedback</vt:lpstr>
      <vt:lpstr>Nutrient supply</vt:lpstr>
      <vt:lpstr>Nutrient availability and nutrient limitation</vt:lpstr>
      <vt:lpstr>PowerPoint Presentation</vt:lpstr>
      <vt:lpstr>PowerPoint Presentation</vt:lpstr>
      <vt:lpstr>Redfield ratio may have changed over geologic time</vt:lpstr>
      <vt:lpstr>PowerPoint Presentation</vt:lpstr>
      <vt:lpstr>PowerPoint Presentation</vt:lpstr>
      <vt:lpstr>Immediately after the origin of life(?) Abiotic organic matter for early heterotrophs</vt:lpstr>
      <vt:lpstr>Methanogenesis is a possible pre-photosynthetic energy source</vt:lpstr>
      <vt:lpstr>Early photosynthesis was limited by the availability of reductants</vt:lpstr>
      <vt:lpstr>PowerPoint Presentation</vt:lpstr>
      <vt:lpstr>Mars</vt:lpstr>
      <vt:lpstr>PowerPoint Presentation</vt:lpstr>
      <vt:lpstr>Main drivers of atmospheric decline: escape-to-space (including impact erosion)</vt:lpstr>
      <vt:lpstr>Evidence for water loss over time</vt:lpstr>
      <vt:lpstr>Climate stabilization on early Mars</vt:lpstr>
      <vt:lpstr>PowerPoint Presentation</vt:lpstr>
      <vt:lpstr>PowerPoint Presentation</vt:lpstr>
      <vt:lpstr>PowerPoint Presentation</vt:lpstr>
      <vt:lpstr>CO2 condensation limits warming</vt:lpstr>
      <vt:lpstr>Problem #1: where are the carbonates?</vt:lpstr>
      <vt:lpstr>PowerPoint Presentation</vt:lpstr>
      <vt:lpstr>Problem #2: how much CO2 is enough?</vt:lpstr>
      <vt:lpstr>In addition to greenhouse warming, a thicker atmosphere is still useful for suppressing evaporitic cooling</vt:lpstr>
      <vt:lpstr>Climate stabilization on early Mars</vt:lpstr>
      <vt:lpstr>SO2 inhibition of carbonate precipitation?</vt:lpstr>
      <vt:lpstr>SO2-driven warming?</vt:lpstr>
      <vt:lpstr>PowerPoint Presentation</vt:lpstr>
      <vt:lpstr>PowerPoint Presentation</vt:lpstr>
      <vt:lpstr>Aerosol formation reduces SO2 warming</vt:lpstr>
      <vt:lpstr>PowerPoint Presentation</vt:lpstr>
      <vt:lpstr>Climate stabilization on early Mars</vt:lpstr>
      <vt:lpstr>H2 collision-induced absorption</vt:lpstr>
      <vt:lpstr>PowerPoint Presentation</vt:lpstr>
      <vt:lpstr>Climate stabilization on early Mars</vt:lpstr>
      <vt:lpstr>Olivine places an upper limit of 107 yr of water over most of the surface</vt:lpstr>
      <vt:lpstr>Paleolake hydrology requires &gt;104-5 continuous wet years (e.g., seasonal runoff)</vt:lpstr>
      <vt:lpstr>PowerPoint Presentation</vt:lpstr>
      <vt:lpstr>PowerPoint Presentation</vt:lpstr>
      <vt:lpstr>Somerville et al. Journal of Quantitative Spectroscopy &amp; Radiative Transfer 2016</vt:lpstr>
      <vt:lpstr>Key points: Mars</vt:lpstr>
      <vt:lpstr>Backup/additional slides</vt:lpstr>
      <vt:lpstr>A new proxy for weathering: 7Li</vt:lpstr>
      <vt:lpstr>PowerPoint Presentation</vt:lpstr>
      <vt:lpstr>PowerPoint Presentation</vt:lpstr>
      <vt:lpstr>Seasonal and interannual variability</vt:lpstr>
      <vt:lpstr>Testing the prediction of a pole-to-equator increases in weathering rates</vt:lpstr>
      <vt:lpstr>DeConto et al., Nature 2012: polar permafrost as a carbon capacitor </vt:lpstr>
      <vt:lpstr>Large-scale organic carbon burial offshore in deltas today</vt:lpstr>
      <vt:lpstr>Survival chances of terrestrial organic matter are slight unless deposition is fast (usually only for the deltas of rivers draining fast-eroding mountain belts)  </vt:lpstr>
      <vt:lpstr>PowerPoint Presentation</vt:lpstr>
      <vt:lpstr>PowerPoint Presentation</vt:lpstr>
      <vt:lpstr>Fluxes vs. stocks: A caution for extrapolation of nutrient flux / productivity calculations to planets-in-general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256</cp:revision>
  <dcterms:created xsi:type="dcterms:W3CDTF">2016-01-07T03:39:51Z</dcterms:created>
  <dcterms:modified xsi:type="dcterms:W3CDTF">2020-02-20T14:57:48Z</dcterms:modified>
</cp:coreProperties>
</file>