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2"/>
  </p:notesMasterIdLst>
  <p:sldIdLst>
    <p:sldId id="259" r:id="rId3"/>
    <p:sldId id="411" r:id="rId4"/>
    <p:sldId id="412" r:id="rId5"/>
    <p:sldId id="374" r:id="rId6"/>
    <p:sldId id="386" r:id="rId7"/>
    <p:sldId id="379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427" r:id="rId45"/>
    <p:sldId id="428" r:id="rId46"/>
    <p:sldId id="429" r:id="rId47"/>
    <p:sldId id="430" r:id="rId48"/>
    <p:sldId id="352" r:id="rId49"/>
    <p:sldId id="382" r:id="rId50"/>
    <p:sldId id="38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 varScale="1">
        <p:scale>
          <a:sx n="122" d="100"/>
          <a:sy n="122" d="100"/>
        </p:scale>
        <p:origin x="-1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E262-DA03-7D41-9D33-DEB47D8A191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D3BC-9919-2141-AFAD-73F83B12B2F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34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3F04-2099-AE42-82B8-696A722272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20DA-DE7E-A344-82AB-0CFC637D63F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55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C19C-9A18-2C46-996C-A627CEE9128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040A-3774-4A4D-9339-94FE379C262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20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74DC-3748-3141-82E3-77213F3EEE5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3A19-96B4-2044-9913-A1AC117242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9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BDE3-3AEA-4040-A2CB-7D93D0B0287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AB4F-C381-644B-A16F-DC732F3F6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75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D654-951A-554E-8B93-945B9041F3F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61FC-E153-9B46-8101-09A409AED99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74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679D-AE40-E649-BBC4-38F9F1DBD3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6E44-E73B-B14E-82C8-80A6533130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11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F412-2251-F046-8C06-4C4F0D7F17F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5F6A-1038-7F48-89BF-ED7A0CB7B9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0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3FAA-694B-6240-840A-E61B2079F39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AF31-7263-0947-B6E3-49D172A248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7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06C-6AC5-6E41-8646-3BEBEE3F5E4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F5D6-26DD-304D-8A43-E3211DAF0F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84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1FB0-5125-4845-AE2D-8F66398E4F7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8A74D-6E40-C547-A8F5-3A6C3FB9A4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4AEC2F-AC67-3444-98AF-7D439662E91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37847B-8CEB-9A40-BF33-480CF66DA5D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5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3</a:t>
            </a:r>
          </a:p>
          <a:p>
            <a:r>
              <a:rPr lang="en-US" dirty="0"/>
              <a:t>Tuesday 14</a:t>
            </a:r>
            <a:r>
              <a:rPr lang="en-US" dirty="0" smtClean="0"/>
              <a:t> January 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386" y="76200"/>
            <a:ext cx="5816600" cy="669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20854"/>
            <a:ext cx="2507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Kasting</a:t>
            </a:r>
          </a:p>
          <a:p>
            <a:r>
              <a:rPr lang="en-US" i="1" dirty="0" smtClean="0"/>
              <a:t>Atmospheric evolution</a:t>
            </a:r>
          </a:p>
          <a:p>
            <a:r>
              <a:rPr lang="en-US" i="1" dirty="0" smtClean="0"/>
              <a:t>on inhabited and lifeless</a:t>
            </a:r>
          </a:p>
          <a:p>
            <a:r>
              <a:rPr lang="en-US" i="1" dirty="0" smtClean="0"/>
              <a:t>worlds</a:t>
            </a:r>
            <a:r>
              <a:rPr lang="en-US" dirty="0" smtClean="0"/>
              <a:t>, Chapter 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1428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04"/>
            <a:ext cx="6869055" cy="66685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735807" y="2896591"/>
            <a:ext cx="0" cy="11700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35807" y="2992322"/>
            <a:ext cx="24422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mostly </a:t>
            </a:r>
            <a:r>
              <a:rPr lang="en-US" b="1" dirty="0" smtClean="0"/>
              <a:t>convective</a:t>
            </a:r>
          </a:p>
          <a:p>
            <a:r>
              <a:rPr lang="en-US" dirty="0" smtClean="0"/>
              <a:t>heat transport. optically</a:t>
            </a:r>
          </a:p>
          <a:p>
            <a:r>
              <a:rPr lang="en-US" dirty="0" smtClean="0"/>
              <a:t>thick (opaque) in the</a:t>
            </a:r>
          </a:p>
          <a:p>
            <a:r>
              <a:rPr lang="en-US" dirty="0" smtClean="0"/>
              <a:t>thermal, optically thin</a:t>
            </a:r>
          </a:p>
          <a:p>
            <a:r>
              <a:rPr lang="en-US" dirty="0" smtClean="0"/>
              <a:t>(translucent) in the </a:t>
            </a:r>
          </a:p>
          <a:p>
            <a:r>
              <a:rPr lang="en-US" dirty="0" smtClean="0"/>
              <a:t>visible under cloud-free</a:t>
            </a:r>
          </a:p>
          <a:p>
            <a:r>
              <a:rPr lang="en-US" dirty="0" smtClean="0"/>
              <a:t>conditions.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9055" y="1603929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mostly </a:t>
            </a:r>
            <a:r>
              <a:rPr lang="en-US" b="1" dirty="0" smtClean="0"/>
              <a:t>radiative</a:t>
            </a:r>
          </a:p>
          <a:p>
            <a:r>
              <a:rPr lang="en-US" dirty="0" smtClean="0"/>
              <a:t>heat transport</a:t>
            </a:r>
          </a:p>
          <a:p>
            <a:r>
              <a:rPr lang="en-US" i="1" dirty="0" smtClean="0"/>
              <a:t>stratified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735807" y="1212858"/>
            <a:ext cx="0" cy="1569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80977" y="1726539"/>
            <a:ext cx="12558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80200" y="1726539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stratospheric </a:t>
            </a:r>
          </a:p>
          <a:p>
            <a:pPr algn="r"/>
            <a:r>
              <a:rPr lang="en-US" dirty="0" smtClean="0"/>
              <a:t>absorption of</a:t>
            </a:r>
          </a:p>
          <a:p>
            <a:pPr algn="r"/>
            <a:r>
              <a:rPr lang="en-US" dirty="0" smtClean="0"/>
              <a:t>sunlight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5839" y="2310735"/>
            <a:ext cx="16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STRATOSPHERE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2181" y="3212166"/>
            <a:ext cx="159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TROPOSPHERE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9943" y="2649869"/>
            <a:ext cx="128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tropopause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06" y="-48528"/>
            <a:ext cx="8930262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 Earth, </a:t>
            </a:r>
            <a:r>
              <a:rPr lang="en-US" b="1" dirty="0" smtClean="0"/>
              <a:t>sunlight (most energy in 0.1-1 </a:t>
            </a:r>
            <a:r>
              <a:rPr lang="en-US" b="1" dirty="0" err="1" smtClean="0"/>
              <a:t>μm</a:t>
            </a:r>
            <a:r>
              <a:rPr lang="en-US" b="1" dirty="0" smtClean="0"/>
              <a:t> wavelengths) is mostly absorbed at the ground</a:t>
            </a:r>
          </a:p>
          <a:p>
            <a:r>
              <a:rPr lang="en-US" b="1" dirty="0" smtClean="0"/>
              <a:t>Thermal emission (most energy at 4-20 </a:t>
            </a:r>
            <a:r>
              <a:rPr lang="en-US" b="1" dirty="0" err="1" smtClean="0"/>
              <a:t>μm</a:t>
            </a:r>
            <a:r>
              <a:rPr lang="en-US" b="1" dirty="0" smtClean="0"/>
              <a:t> for habitable surfaces) </a:t>
            </a:r>
          </a:p>
          <a:p>
            <a:r>
              <a:rPr lang="en-US" b="1" dirty="0" smtClean="0"/>
              <a:t>is mostly re-radiated to space in the upper troposphere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0791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826" y="1757900"/>
            <a:ext cx="3705654" cy="1439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Hydrostatic balance and atmospheric pressure vs. height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570"/>
            <a:ext cx="58928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25" y="2354570"/>
            <a:ext cx="4521200" cy="119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668" y="3588830"/>
            <a:ext cx="1470888" cy="410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1556" y="3588830"/>
            <a:ext cx="137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 gas law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4348"/>
            <a:ext cx="9144000" cy="10890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378" y="5197229"/>
            <a:ext cx="3178598" cy="1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8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77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Atmospheric vertical thermal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7" y="1713406"/>
            <a:ext cx="7124700" cy="227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597" y="889653"/>
            <a:ext cx="3764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DRY ADIABATIC LAPSE RATE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05533" y="2462128"/>
            <a:ext cx="8277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33238" y="2277462"/>
            <a:ext cx="298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depends on atm. composition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672519" y="1912035"/>
            <a:ext cx="827704" cy="1317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00328" y="1444392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O(10</a:t>
            </a:r>
            <a:r>
              <a:rPr lang="en-US" baseline="30000" dirty="0" smtClean="0"/>
              <a:t>1</a:t>
            </a:r>
            <a:r>
              <a:rPr lang="en-US" dirty="0" smtClean="0"/>
              <a:t>) m/s^2 (for rocky planets, </a:t>
            </a:r>
            <a:r>
              <a:rPr lang="en-US" u="sng" dirty="0" smtClean="0"/>
              <a:t>never or almost never</a:t>
            </a:r>
          </a:p>
          <a:p>
            <a:r>
              <a:rPr lang="en-US" dirty="0" smtClean="0"/>
              <a:t> 10</a:t>
            </a:r>
            <a:r>
              <a:rPr lang="en-US" baseline="30000" dirty="0" smtClean="0"/>
              <a:t>2</a:t>
            </a:r>
            <a:r>
              <a:rPr lang="en-US" dirty="0" smtClean="0"/>
              <a:t> m/s^2, per Leslie Rogers’ work)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2894191" y="3993572"/>
            <a:ext cx="579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Describes the troposphere under dry, convective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481"/>
            <a:ext cx="8229600" cy="79906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Spectrum of blackbody radiation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96" y="1384114"/>
            <a:ext cx="679450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445718" y="3738091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54399">
            <a:off x="5635489" y="3834500"/>
            <a:ext cx="204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Wien tail</a:t>
            </a:r>
          </a:p>
          <a:p>
            <a:r>
              <a:rPr lang="en-US" dirty="0" smtClean="0"/>
              <a:t>(short wavelengths)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7318088">
            <a:off x="2064954" y="2798390"/>
            <a:ext cx="190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Rayleigh-Jeans tail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17" y="299049"/>
            <a:ext cx="1663700" cy="104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0624" y="505623"/>
            <a:ext cx="258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Wien’s displacement law: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17429" y="1155783"/>
            <a:ext cx="20032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b</a:t>
            </a:r>
            <a:r>
              <a:rPr lang="en-US" dirty="0" smtClean="0"/>
              <a:t> = 2900 microns/K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947" y="5657671"/>
            <a:ext cx="9127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onsider </a:t>
            </a:r>
            <a:r>
              <a:rPr lang="en-US" dirty="0"/>
              <a:t>the radiation field within a closed </a:t>
            </a:r>
            <a:r>
              <a:rPr lang="en-US" dirty="0" smtClean="0"/>
              <a:t>cavity that </a:t>
            </a:r>
            <a:r>
              <a:rPr lang="en-US" dirty="0"/>
              <a:t>perfectly absorbs and emits radiation at all wavelengths. At equilibrium, production and loss of radiation </a:t>
            </a:r>
            <a:r>
              <a:rPr lang="en-US" dirty="0" smtClean="0"/>
              <a:t>balance and </a:t>
            </a:r>
            <a:r>
              <a:rPr lang="en-US" dirty="0"/>
              <a:t>the intensity of the radiation field is uniform. Max Planck </a:t>
            </a:r>
            <a:r>
              <a:rPr lang="en-US" dirty="0" smtClean="0"/>
              <a:t>found </a:t>
            </a:r>
            <a:r>
              <a:rPr lang="en-US" dirty="0"/>
              <a:t>the spectrum to be uniquely </a:t>
            </a:r>
            <a:r>
              <a:rPr lang="en-US" dirty="0" smtClean="0"/>
              <a:t>related to </a:t>
            </a:r>
            <a:r>
              <a:rPr lang="en-US" dirty="0"/>
              <a:t>the cavity wall temperature, T, by </a:t>
            </a:r>
            <a:r>
              <a:rPr lang="en-US" dirty="0" smtClean="0"/>
              <a:t>the </a:t>
            </a:r>
            <a:r>
              <a:rPr lang="en-US" dirty="0"/>
              <a:t>Planck </a:t>
            </a:r>
            <a:r>
              <a:rPr lang="en-US" dirty="0" smtClean="0"/>
              <a:t>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90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34" y="254000"/>
            <a:ext cx="6404800" cy="572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66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7F7F7F"/>
                </a:solidFill>
              </a:rPr>
              <a:t>Lecture 3: Atmospheric science basics: Key points</a:t>
            </a:r>
            <a:endParaRPr lang="en-US" sz="3000" b="1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Describe and qualitatively explain vertical temperature structure of rocky-planet atmospheres.</a:t>
            </a:r>
          </a:p>
          <a:p>
            <a:r>
              <a:rPr lang="en-US" b="1" dirty="0" smtClean="0"/>
              <a:t>Apply elementary models of radiation balance.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(Explain the theoretical basis for expecting an atmosphere-surface temperature offset).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06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421"/>
            <a:ext cx="9144000" cy="82759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Bond/planetary albedo</a:t>
            </a:r>
            <a:br>
              <a:rPr lang="en-US" dirty="0" smtClean="0"/>
            </a:br>
            <a:r>
              <a:rPr lang="en-US" dirty="0" smtClean="0"/>
              <a:t>(used for climate calculations)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245"/>
            <a:ext cx="3789432" cy="3982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97" y="1660210"/>
            <a:ext cx="4635500" cy="284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38001"/>
            <a:ext cx="8626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Kepler</a:t>
            </a:r>
            <a:r>
              <a:rPr lang="en-US" dirty="0" smtClean="0"/>
              <a:t> space telescope measures the dip in visible light from an </a:t>
            </a:r>
            <a:r>
              <a:rPr lang="en-US" dirty="0" err="1" smtClean="0"/>
              <a:t>exoplanet+star</a:t>
            </a:r>
            <a:r>
              <a:rPr lang="en-US" dirty="0" smtClean="0"/>
              <a:t> when the </a:t>
            </a:r>
          </a:p>
          <a:p>
            <a:r>
              <a:rPr lang="en-US" dirty="0" smtClean="0"/>
              <a:t>exoplanet</a:t>
            </a:r>
            <a:r>
              <a:rPr lang="en-US" dirty="0"/>
              <a:t> </a:t>
            </a:r>
            <a:r>
              <a:rPr lang="en-US" dirty="0" smtClean="0"/>
              <a:t>passes behind the </a:t>
            </a:r>
            <a:r>
              <a:rPr lang="en-US" dirty="0" err="1" smtClean="0"/>
              <a:t>exoplanet’s</a:t>
            </a:r>
            <a:r>
              <a:rPr lang="en-US" dirty="0" smtClean="0"/>
              <a:t> host star. </a:t>
            </a:r>
          </a:p>
          <a:p>
            <a:r>
              <a:rPr lang="en-US" dirty="0" smtClean="0"/>
              <a:t>(a) What is the phase angle for this measurement?</a:t>
            </a:r>
          </a:p>
          <a:p>
            <a:r>
              <a:rPr lang="en-US" dirty="0" smtClean="0"/>
              <a:t>(b) Does this measurement constrain the Bond/planetary albedo or the geometric albedo? 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93" y="1127245"/>
            <a:ext cx="2616200" cy="73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1870" y="1127245"/>
            <a:ext cx="167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07605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333" y="-115416"/>
            <a:ext cx="3752728" cy="9198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0352" y="6488668"/>
            <a:ext cx="216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Langmuir &amp; </a:t>
            </a:r>
            <a:r>
              <a:rPr lang="en-US" dirty="0" err="1" smtClean="0"/>
              <a:t>Broecker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332"/>
            <a:ext cx="9144000" cy="231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407" y="1032"/>
            <a:ext cx="2616200" cy="73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984" y="1032"/>
            <a:ext cx="167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baseline="30000" dirty="0"/>
          </a:p>
        </p:txBody>
      </p:sp>
      <p:sp>
        <p:nvSpPr>
          <p:cNvPr id="2" name="Oval 1"/>
          <p:cNvSpPr/>
          <p:nvPr/>
        </p:nvSpPr>
        <p:spPr>
          <a:xfrm>
            <a:off x="7249554" y="4537517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2" idx="3"/>
          </p:cNvCxnSpPr>
          <p:nvPr/>
        </p:nvCxnSpPr>
        <p:spPr>
          <a:xfrm flipV="1">
            <a:off x="6293412" y="4829820"/>
            <a:ext cx="1041828" cy="15304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25300" y="5818977"/>
            <a:ext cx="3168112" cy="669691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25300" y="5857726"/>
            <a:ext cx="32064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~2/3 from H2O; ~1/3 from CO2</a:t>
            </a:r>
          </a:p>
          <a:p>
            <a:r>
              <a:rPr lang="en-US" sz="1700" dirty="0" smtClean="0"/>
              <a:t>However, “H2O is a slave to CO2.”</a:t>
            </a:r>
            <a:endParaRPr lang="en-US" sz="1700" dirty="0"/>
          </a:p>
        </p:txBody>
      </p:sp>
      <p:sp>
        <p:nvSpPr>
          <p:cNvPr id="13" name="Oval 12"/>
          <p:cNvSpPr/>
          <p:nvPr/>
        </p:nvSpPr>
        <p:spPr>
          <a:xfrm>
            <a:off x="7249554" y="5203598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49554" y="4214485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63407" y="5446169"/>
            <a:ext cx="57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3407" y="3977067"/>
            <a:ext cx="57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463703"/>
            <a:ext cx="624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Titan: </a:t>
            </a:r>
            <a:r>
              <a:rPr lang="en-US" sz="1600" u="sng" dirty="0" smtClean="0"/>
              <a:t>complicated</a:t>
            </a:r>
            <a:r>
              <a:rPr lang="en-US" sz="1600" dirty="0" smtClean="0"/>
              <a:t> due to interplay of CH4, H2, and </a:t>
            </a:r>
            <a:r>
              <a:rPr lang="en-US" sz="1600" dirty="0" err="1" smtClean="0"/>
              <a:t>antigreenhouse</a:t>
            </a:r>
            <a:r>
              <a:rPr lang="en-US" sz="1600" dirty="0" smtClean="0"/>
              <a:t> haze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2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203200"/>
            <a:ext cx="7289800" cy="645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769" y="0"/>
            <a:ext cx="7206743" cy="94174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70355" y="152400"/>
            <a:ext cx="2316445" cy="43262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139" y="152400"/>
            <a:ext cx="88380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The global mean surface temperature can be a lot less than the effective temperature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105841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i="1" dirty="0" smtClean="0"/>
              <a:t>from last lecture: </a:t>
            </a:r>
            <a:r>
              <a:rPr lang="en-US" sz="3000" b="1" dirty="0" smtClean="0"/>
              <a:t>From Earth history to the </a:t>
            </a:r>
            <a:r>
              <a:rPr lang="en-US" sz="3000" b="1" dirty="0" err="1" smtClean="0"/>
              <a:t>Circumstellar</a:t>
            </a:r>
            <a:r>
              <a:rPr lang="en-US" sz="3000" b="1" dirty="0" smtClean="0"/>
              <a:t> Habitable Zone concept: 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Small imbalances between the geologic release rate of pCO2</a:t>
            </a:r>
            <a:r>
              <a:rPr lang="en-US" b="1" dirty="0"/>
              <a:t> </a:t>
            </a:r>
            <a:r>
              <a:rPr lang="en-US" b="1" dirty="0" smtClean="0"/>
              <a:t>and the geologic consumption rate of pCO2 would have seriously threatened Earth’s habitability.</a:t>
            </a:r>
          </a:p>
          <a:p>
            <a:r>
              <a:rPr lang="en-US" b="1" dirty="0" smtClean="0"/>
              <a:t>This strongly suggests a negative feedback has regulated pCO2 over geologic time.</a:t>
            </a:r>
          </a:p>
          <a:p>
            <a:pPr lvl="1"/>
            <a:r>
              <a:rPr lang="en-US" dirty="0" smtClean="0"/>
              <a:t>In the last ~10 years, the evidence for a negative feedback has gotten stronger - some people would go further and say a weathering feedback is required to explain the geologic data.</a:t>
            </a:r>
          </a:p>
          <a:p>
            <a:r>
              <a:rPr lang="en-US" b="1" dirty="0" smtClean="0"/>
              <a:t>A candidate mechanism for the weathering feedback is carbonate-silicate weathering.</a:t>
            </a:r>
          </a:p>
          <a:p>
            <a:r>
              <a:rPr lang="en-US" b="1" dirty="0" smtClean="0"/>
              <a:t>The Habitable Zone is defined as the range of distances from a star within which a weathering feedback </a:t>
            </a:r>
            <a:r>
              <a:rPr lang="en-US" b="1" i="1" dirty="0" smtClean="0"/>
              <a:t>might</a:t>
            </a:r>
            <a:r>
              <a:rPr lang="en-US" b="1" dirty="0" smtClean="0"/>
              <a:t> operate.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0235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Top-of-atmosphere energy in = </a:t>
            </a:r>
            <a:br>
              <a:rPr lang="en-US" dirty="0" smtClean="0"/>
            </a:br>
            <a:r>
              <a:rPr lang="en-US" dirty="0" smtClean="0"/>
              <a:t>top-of-atmosphere energy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427"/>
            <a:ext cx="8229600" cy="4525963"/>
          </a:xfrm>
        </p:spPr>
        <p:txBody>
          <a:bodyPr/>
          <a:lstStyle/>
          <a:p>
            <a:r>
              <a:rPr lang="en-US" dirty="0" smtClean="0"/>
              <a:t>How quickly would Earth’s surface temperature double with a 1 W/m^2 (&lt;1%) top-of-atmosphere energy imbalance?</a:t>
            </a:r>
          </a:p>
          <a:p>
            <a:r>
              <a:rPr lang="en-US" dirty="0" smtClean="0"/>
              <a:t>How quickly did Earth’s surface temperature return to normal following the </a:t>
            </a:r>
            <a:r>
              <a:rPr lang="en-US" dirty="0" err="1" smtClean="0"/>
              <a:t>Chicxulub</a:t>
            </a:r>
            <a:r>
              <a:rPr lang="en-US" dirty="0" smtClean="0"/>
              <a:t> impact (~15 km diameter asteroid, ~30 km/s)?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3551" y="1230868"/>
            <a:ext cx="582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a very good approximation for the purposes of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93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7F7F7F"/>
                </a:solidFill>
              </a:rPr>
              <a:t>Lecture 3: Atmospheric science basics: Key points</a:t>
            </a:r>
            <a:endParaRPr lang="en-US" sz="3000" b="1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Describe and qualitatively explain vertical temperature structure of rocky-planet atmospheres.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Apply elementary models of radiation balance.</a:t>
            </a:r>
          </a:p>
          <a:p>
            <a:r>
              <a:rPr lang="en-US" b="1" dirty="0" smtClean="0"/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(Explain the theoretical basis for expecting an atmosphere-surface temperature offset).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2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7311356" cy="6166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7510" y="6166552"/>
            <a:ext cx="456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</a:t>
            </a:r>
            <a:r>
              <a:rPr lang="en-US" i="1" dirty="0" smtClean="0"/>
              <a:t>Principles of Planetary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09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06" y="700172"/>
            <a:ext cx="8548195" cy="4384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5593"/>
            <a:ext cx="9144000" cy="1300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9504" y="6236348"/>
            <a:ext cx="47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, “Principles of planetary climate”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59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0"/>
            <a:ext cx="55926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844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How to read a planet’s thermal</a:t>
            </a:r>
          </a:p>
          <a:p>
            <a:r>
              <a:rPr lang="en-US" sz="2200" b="1" dirty="0" smtClean="0"/>
              <a:t>emission spectrum</a:t>
            </a:r>
          </a:p>
          <a:p>
            <a:endParaRPr lang="en-US" i="1" dirty="0"/>
          </a:p>
          <a:p>
            <a:r>
              <a:rPr lang="en-US" i="1" dirty="0" smtClean="0"/>
              <a:t>Earth, Niger valley, warm season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/>
              </a:rPr>
              <a:t>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47900"/>
            <a:ext cx="351211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theoretical </a:t>
            </a:r>
          </a:p>
          <a:p>
            <a:r>
              <a:rPr lang="en-US" dirty="0" smtClean="0"/>
              <a:t>blackbody curves</a:t>
            </a:r>
          </a:p>
          <a:p>
            <a:r>
              <a:rPr lang="en-US" dirty="0" smtClean="0"/>
              <a:t>solid line: spacecraft observations</a:t>
            </a:r>
          </a:p>
          <a:p>
            <a:r>
              <a:rPr lang="en-US" dirty="0" smtClean="0"/>
              <a:t>chemical species: absorption bands</a:t>
            </a:r>
          </a:p>
          <a:p>
            <a:endParaRPr lang="en-US" dirty="0" smtClean="0"/>
          </a:p>
          <a:p>
            <a:r>
              <a:rPr lang="en-US" i="1" dirty="0" smtClean="0"/>
              <a:t>What could we conclude from this</a:t>
            </a:r>
          </a:p>
          <a:p>
            <a:r>
              <a:rPr lang="en-US" i="1" dirty="0" smtClean="0"/>
              <a:t>spectrum if we had obtained it for</a:t>
            </a:r>
          </a:p>
          <a:p>
            <a:r>
              <a:rPr lang="en-US" i="1" dirty="0" smtClean="0"/>
              <a:t>a habitable-zone 1-Earth-radius</a:t>
            </a:r>
          </a:p>
          <a:p>
            <a:r>
              <a:rPr lang="en-US" i="1" dirty="0" smtClean="0"/>
              <a:t>exoplanet?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571838" y="5067301"/>
            <a:ext cx="277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Casting &amp; </a:t>
            </a:r>
            <a:r>
              <a:rPr lang="en-US" dirty="0" err="1" smtClean="0"/>
              <a:t>Katling</a:t>
            </a:r>
            <a:r>
              <a:rPr lang="en-US" dirty="0" smtClean="0"/>
              <a:t>, chapter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3832" y="584775"/>
            <a:ext cx="2780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00" b="1" dirty="0" smtClean="0"/>
              <a:t>Absorption of outgoing</a:t>
            </a:r>
          </a:p>
          <a:p>
            <a:pPr algn="r"/>
            <a:r>
              <a:rPr lang="en-US" sz="2100" b="1" dirty="0" smtClean="0"/>
              <a:t>Earthlight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427138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87" y="17960"/>
            <a:ext cx="536304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5417" y="6506628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55417" y="3981029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ERBE = Earth</a:t>
            </a:r>
          </a:p>
          <a:p>
            <a:r>
              <a:rPr lang="en-US" dirty="0" smtClean="0"/>
              <a:t>Radiation Budget</a:t>
            </a:r>
          </a:p>
          <a:p>
            <a:r>
              <a:rPr lang="en-US" dirty="0" smtClean="0"/>
              <a:t>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79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Lecture 3: Atmospheric science basics: Key points</a:t>
            </a:r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Describe and qualitatively explain vertical temperature structure of rocky-planet atmospheres.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Apply elementary models of radiation balance.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/>
              <a:t>(Explain the theoretical basis for expecting an atmosphere-surface temperature offset).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6151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48300" cy="1346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Relationship between surface temperature and atmospheric temperature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0"/>
            <a:ext cx="35177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8500"/>
            <a:ext cx="58674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1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5506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3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Relationship between surface temperature and atmospheric temperature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60371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 of lecture 3 – start of lecture 4</a:t>
            </a:r>
            <a:br>
              <a:rPr lang="en-US" dirty="0" smtClean="0"/>
            </a:br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545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876545" y="3517900"/>
            <a:ext cx="19177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54" y="344650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75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66"/>
            <a:ext cx="8229600" cy="57626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Feedbacks in the carbonate-silicate cycle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5690"/>
            <a:ext cx="7988300" cy="6142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27645" y="1874845"/>
            <a:ext cx="268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Langmuir &amp;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Broecker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Ch. 9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593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76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552272" cy="660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Orbit essentials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60400"/>
            <a:ext cx="5054600" cy="360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472" y="88900"/>
            <a:ext cx="1536700" cy="1079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316968"/>
            <a:ext cx="25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Pater &amp; </a:t>
            </a:r>
            <a:r>
              <a:rPr lang="en-US" dirty="0" err="1" smtClean="0"/>
              <a:t>Lissauer</a:t>
            </a:r>
            <a:r>
              <a:rPr lang="en-US" dirty="0" smtClean="0"/>
              <a:t> 2001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85" y="1123950"/>
            <a:ext cx="3917576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181" y="2000250"/>
            <a:ext cx="2606489" cy="897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91" y="3073400"/>
            <a:ext cx="4380109" cy="375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414" y="3491468"/>
            <a:ext cx="171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Impact energies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07428" y="6463268"/>
            <a:ext cx="280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Kasting</a:t>
            </a:r>
            <a:r>
              <a:rPr lang="en-US" dirty="0" smtClean="0"/>
              <a:t> &amp; Catling 2003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5572125"/>
            <a:ext cx="4047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Compare impact energies and insolation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055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481"/>
            <a:ext cx="8229600" cy="630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sources for planet 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1282700"/>
            <a:ext cx="4914900" cy="491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9756"/>
            <a:ext cx="3064786" cy="20772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88300" y="5796281"/>
            <a:ext cx="6985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34295" y="5426949"/>
            <a:ext cx="7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6900" y="6299200"/>
            <a:ext cx="432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AU = 1 Astronomical Unit = 150 million 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29100" y="1282700"/>
            <a:ext cx="429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HL </a:t>
            </a:r>
            <a:r>
              <a:rPr lang="en-US" dirty="0" err="1" smtClean="0">
                <a:solidFill>
                  <a:srgbClr val="FFFFFF"/>
                </a:solidFill>
              </a:rPr>
              <a:t>Tauri</a:t>
            </a:r>
            <a:r>
              <a:rPr lang="en-US" dirty="0" smtClean="0">
                <a:solidFill>
                  <a:srgbClr val="FFFFFF"/>
                </a:solidFill>
              </a:rPr>
              <a:t> (HL Tau) at mm wavelengths ALMA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89756"/>
            <a:ext cx="25905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Tagish</a:t>
            </a:r>
            <a:r>
              <a:rPr lang="en-US" dirty="0" smtClean="0"/>
              <a:t> Lake meteorite fall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17713" y="5551269"/>
            <a:ext cx="371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Protoplanetary</a:t>
            </a:r>
            <a:r>
              <a:rPr lang="en-US" dirty="0" smtClean="0">
                <a:solidFill>
                  <a:schemeClr val="bg1"/>
                </a:solidFill>
              </a:rPr>
              <a:t> disk starting materials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= star composition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8200"/>
            <a:ext cx="3606800" cy="3479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952750"/>
            <a:ext cx="153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Spectra of 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41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645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76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177800"/>
            <a:ext cx="8857349" cy="56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7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2201" cy="620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2880" y="5151120"/>
            <a:ext cx="122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2004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58" y="258762"/>
            <a:ext cx="3927042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5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7149067" y="5092700"/>
            <a:ext cx="275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Hilke</a:t>
            </a:r>
            <a:r>
              <a:rPr lang="en-US" dirty="0" smtClean="0"/>
              <a:t> </a:t>
            </a:r>
            <a:r>
              <a:rPr lang="en-US" dirty="0" err="1" smtClean="0"/>
              <a:t>Schlichting</a:t>
            </a:r>
            <a:r>
              <a:rPr lang="en-US" dirty="0" smtClean="0"/>
              <a:t> 2018 </a:t>
            </a:r>
            <a:r>
              <a:rPr lang="en-US" dirty="0" err="1" smtClean="0"/>
              <a:t>arXiv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854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048310" y="2373748"/>
            <a:ext cx="456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Hadden</a:t>
            </a:r>
            <a:r>
              <a:rPr lang="en-US" dirty="0" smtClean="0"/>
              <a:t> &amp; </a:t>
            </a:r>
            <a:r>
              <a:rPr lang="en-US" dirty="0" err="1" smtClean="0"/>
              <a:t>Lithwick</a:t>
            </a:r>
            <a:r>
              <a:rPr lang="en-US" dirty="0" smtClean="0"/>
              <a:t>, Astrophysical Journal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71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7531101" y="5432305"/>
            <a:ext cx="248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Comet 67P from Rosetta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</a:t>
            </a:r>
            <a:r>
              <a:rPr lang="en-US" sz="2700" dirty="0" smtClean="0"/>
              <a:t>hydrated/C-bearing </a:t>
            </a:r>
            <a:r>
              <a:rPr lang="en-US" sz="2700" dirty="0"/>
              <a:t>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1" y="901700"/>
            <a:ext cx="6261750" cy="595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lobe is </a:t>
            </a:r>
          </a:p>
          <a:p>
            <a:r>
              <a:rPr lang="en-US" dirty="0" smtClean="0"/>
              <a:t>2.6 km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06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100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Hydrated/C-bearing minerals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93" y="325436"/>
            <a:ext cx="4489490" cy="293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93" y="3698875"/>
            <a:ext cx="3330893" cy="427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0185"/>
            <a:ext cx="4794252" cy="3595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250" y="325436"/>
            <a:ext cx="120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Serpentine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6193" y="3698875"/>
            <a:ext cx="100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5593" y="240085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74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5" y="1028700"/>
            <a:ext cx="702807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0652" y="5994400"/>
            <a:ext cx="174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et al. 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0555" y="4165600"/>
            <a:ext cx="163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Equilibrium </a:t>
            </a:r>
          </a:p>
          <a:p>
            <a:r>
              <a:rPr lang="en-US" dirty="0" smtClean="0"/>
              <a:t>condensation </a:t>
            </a:r>
          </a:p>
          <a:p>
            <a:r>
              <a:rPr lang="en-US" dirty="0" smtClean="0"/>
              <a:t>solar elemental</a:t>
            </a:r>
          </a:p>
          <a:p>
            <a:r>
              <a:rPr lang="en-US" dirty="0" smtClean="0"/>
              <a:t>abundances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67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909639"/>
            <a:ext cx="3667467" cy="325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812801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50850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Zeebe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Annual Reviews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f Earth and Planetary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Sciences, 2012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479801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2291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THIS CLASS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60400" y="1092200"/>
            <a:ext cx="357022" cy="19939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ANTHROPOGENIC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CLIMATE CHANGE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Units: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Pg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8083"/>
            <a:ext cx="4656667" cy="24799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3867" y="5965673"/>
            <a:ext cx="1571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Goodwin et al.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Nature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Geosci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2009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45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hydrated 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944" y="973607"/>
            <a:ext cx="3632417" cy="5444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26368"/>
            <a:ext cx="302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trapped in H2O-ice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09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895685"/>
            <a:ext cx="6540500" cy="654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927437"/>
            <a:ext cx="2679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H2-adsorbed-to-H2O-ice (yellow) on Saturn’s moon Hyperion (93K)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H2 does not condense until 10K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165100" y="6121400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axis of Hyperion </a:t>
            </a:r>
          </a:p>
          <a:p>
            <a:r>
              <a:rPr lang="en-US" dirty="0" smtClean="0"/>
              <a:t>= 360 km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61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Within </a:t>
            </a:r>
            <a:r>
              <a:rPr lang="en-US" dirty="0" err="1" smtClean="0">
                <a:solidFill>
                  <a:srgbClr val="FF0000"/>
                </a:solidFill>
              </a:rPr>
              <a:t>protoplanetary</a:t>
            </a:r>
            <a:r>
              <a:rPr lang="en-US" dirty="0" smtClean="0">
                <a:solidFill>
                  <a:srgbClr val="FF0000"/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78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5518"/>
            <a:ext cx="59309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Snowline concept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Equilibrium condensation model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734"/>
            <a:ext cx="416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 </a:t>
            </a:r>
            <a:r>
              <a:rPr lang="en-US" b="1" dirty="0" err="1"/>
              <a:t>protoplanetary</a:t>
            </a:r>
            <a:r>
              <a:rPr lang="en-US" b="1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84" y="0"/>
            <a:ext cx="4337316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6300" y="165100"/>
            <a:ext cx="4457700" cy="307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53584" y="838200"/>
            <a:ext cx="143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rock-forming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minerals + Fe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" y="2082800"/>
            <a:ext cx="4335712" cy="477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962799" y="5295901"/>
            <a:ext cx="227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</a:t>
            </a:r>
            <a:r>
              <a:rPr lang="en-US" dirty="0" err="1" smtClean="0"/>
              <a:t>ch.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11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077" y="6475968"/>
            <a:ext cx="496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Dishoeck</a:t>
            </a:r>
            <a:r>
              <a:rPr lang="en-US" dirty="0" smtClean="0"/>
              <a:t> et al. </a:t>
            </a:r>
            <a:r>
              <a:rPr lang="en-US" i="1" dirty="0" smtClean="0"/>
              <a:t>in</a:t>
            </a:r>
            <a:r>
              <a:rPr lang="en-US" dirty="0" smtClean="0"/>
              <a:t>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VI,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77" y="45134"/>
            <a:ext cx="9187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</a:t>
            </a:r>
            <a:r>
              <a:rPr lang="en-US" dirty="0" err="1"/>
              <a:t>protoplanetary</a:t>
            </a:r>
            <a:r>
              <a:rPr lang="en-US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41443"/>
            <a:ext cx="8394700" cy="5941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3500" y="2554069"/>
            <a:ext cx="299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 = Main Belt (2-3.5 AU)</a:t>
            </a:r>
          </a:p>
          <a:p>
            <a:r>
              <a:rPr lang="en-US" dirty="0" smtClean="0"/>
              <a:t>TNO = </a:t>
            </a:r>
            <a:r>
              <a:rPr lang="en-US" dirty="0" err="1" smtClean="0"/>
              <a:t>TransNeptunian</a:t>
            </a:r>
            <a:r>
              <a:rPr lang="en-US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51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24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5900" y="6375400"/>
            <a:ext cx="329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2017, chapter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46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7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900" b="1" dirty="0" smtClean="0"/>
              <a:t>Bonus slides</a:t>
            </a:r>
            <a:endParaRPr lang="en-US" sz="7900" b="1" dirty="0"/>
          </a:p>
        </p:txBody>
      </p:sp>
    </p:spTree>
    <p:extLst>
      <p:ext uri="{BB962C8B-B14F-4D97-AF65-F5344CB8AC3E}">
        <p14:creationId xmlns:p14="http://schemas.microsoft.com/office/powerpoint/2010/main" val="705354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66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Warming by CH</a:t>
            </a:r>
            <a:r>
              <a:rPr lang="en-US" baseline="-25000" dirty="0" smtClean="0"/>
              <a:t>4</a:t>
            </a:r>
            <a:r>
              <a:rPr lang="en-US" dirty="0" smtClean="0"/>
              <a:t> in addition to CO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031726"/>
            <a:ext cx="7378700" cy="5826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300" y="698500"/>
            <a:ext cx="6975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Calibri"/>
              </a:rPr>
              <a:t>Which is the more powerful greenhouse gas – CH</a:t>
            </a:r>
            <a:r>
              <a:rPr lang="en-US" sz="2200" b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2200" b="1" dirty="0" smtClean="0">
                <a:solidFill>
                  <a:prstClr val="black"/>
                </a:solidFill>
                <a:latin typeface="Calibri"/>
              </a:rPr>
              <a:t> or CO</a:t>
            </a:r>
            <a:r>
              <a:rPr lang="en-US" sz="22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200" b="1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sz="2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41" y="2463800"/>
            <a:ext cx="1701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utgoing</a:t>
            </a:r>
          </a:p>
          <a:p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L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ongwave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adiation reduction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= strength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of greenhouse effect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41" y="5600700"/>
            <a:ext cx="2296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@280K fixed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surface temperature,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with 1 bar background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radiatively-inert gas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156200" y="2667000"/>
            <a:ext cx="558800" cy="20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5000" y="2547034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mixing ratio of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(CO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+CH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7328318" y="2408534"/>
            <a:ext cx="3419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from Pierrehumbert, </a:t>
            </a:r>
            <a:r>
              <a:rPr lang="en-US" sz="1200" i="1"/>
              <a:t>Principles of Planetary Climate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05979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704"/>
            <a:ext cx="9144000" cy="303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38790"/>
          </a:xfrm>
        </p:spPr>
        <p:txBody>
          <a:bodyPr>
            <a:normAutofit fontScale="90000"/>
          </a:bodyPr>
          <a:lstStyle/>
          <a:p>
            <a:pPr algn="r"/>
            <a:r>
              <a:rPr lang="en-US" sz="2200" dirty="0" smtClean="0"/>
              <a:t>The processes discussed today operate on 10^(5-12) </a:t>
            </a:r>
            <a:r>
              <a:rPr lang="en-US" sz="2200" dirty="0" err="1" smtClean="0"/>
              <a:t>yr</a:t>
            </a:r>
            <a:r>
              <a:rPr lang="en-US" sz="2200" dirty="0" smtClean="0"/>
              <a:t> timescales, much longer than the ~10^(2-3) </a:t>
            </a:r>
            <a:r>
              <a:rPr lang="en-US" sz="2200" dirty="0" err="1" smtClean="0"/>
              <a:t>yr</a:t>
            </a:r>
            <a:r>
              <a:rPr lang="en-US" sz="2200" dirty="0" smtClean="0"/>
              <a:t> timescales associated with the human response to human-induced climate change.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928950" y="6316802"/>
            <a:ext cx="621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Archer, Kite, et al., ‘The ultimate social cost of carbon,’ in review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268" y="5796988"/>
            <a:ext cx="8062043" cy="5284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38436" y="4942454"/>
            <a:ext cx="52458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9509" y="4942454"/>
            <a:ext cx="139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Common Era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99" y="1114634"/>
            <a:ext cx="2747170" cy="3276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 rot="16200000">
            <a:off x="-1514517" y="2322456"/>
            <a:ext cx="3583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solidFill>
                  <a:prstClr val="black"/>
                </a:solidFill>
                <a:latin typeface="Calibri"/>
              </a:rPr>
              <a:t>Zeebe</a:t>
            </a: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 &amp; </a:t>
            </a:r>
            <a:r>
              <a:rPr lang="en-US" sz="1500" dirty="0" err="1" smtClean="0">
                <a:solidFill>
                  <a:prstClr val="black"/>
                </a:solidFill>
                <a:latin typeface="Calibri"/>
              </a:rPr>
              <a:t>Zachos</a:t>
            </a: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, Philosophical Transactions </a:t>
            </a:r>
          </a:p>
          <a:p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of the Royal Society 2013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46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Definitions of a habitable planet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 used in this course: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0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The Habitable Zone is bounded by luminosities that trigger </a:t>
            </a:r>
            <a:r>
              <a:rPr lang="en-US" sz="4000" i="1" dirty="0" smtClean="0"/>
              <a:t>unrecoverable </a:t>
            </a:r>
            <a:r>
              <a:rPr lang="en-US" sz="4000" dirty="0" smtClean="0"/>
              <a:t>climate crises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3695"/>
            <a:ext cx="8229600" cy="42485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q.v. impacts: Compare impact energy to insolation (work on board)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Lecture 3: Atmospheric science basics: 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/>
              <a:t>Describe and qualitatively explain vertical temperature structure of rocky-planet atmospheres.</a:t>
            </a:r>
          </a:p>
          <a:p>
            <a:r>
              <a:rPr lang="en-US" b="1" dirty="0" smtClean="0"/>
              <a:t>Apply elementary models of radiation balance.</a:t>
            </a:r>
          </a:p>
          <a:p>
            <a:r>
              <a:rPr lang="en-US" b="1" dirty="0" smtClean="0"/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/>
              <a:t>(Explain the theoretical basis for expecting an atmosphere-surface temperature offset).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047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8053" y="-126125"/>
            <a:ext cx="12090237" cy="6347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499" y="6221249"/>
            <a:ext cx="207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structure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40482" y="6430596"/>
            <a:ext cx="500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JunoCam</a:t>
            </a:r>
            <a:r>
              <a:rPr lang="en-US" dirty="0" smtClean="0"/>
              <a:t> on JUNO spacecraft (Jupiter polar orbiter)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59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10865" cy="63174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101" y="6488668"/>
            <a:ext cx="181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structure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6864" y="6405915"/>
            <a:ext cx="576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LORRI (Long Range Reconnaissance Imager) / New Horizons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02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2125</Words>
  <Application>Microsoft Macintosh PowerPoint</Application>
  <PresentationFormat>On-screen Show (4:3)</PresentationFormat>
  <Paragraphs>257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10_Office Theme</vt:lpstr>
      <vt:lpstr>GEOS 22060/ GEOS 32060 / ASTR 45900 </vt:lpstr>
      <vt:lpstr>from last lecture: From Earth history to the Circumstellar Habitable Zone concept: Key points</vt:lpstr>
      <vt:lpstr>Feedbacks in the carbonate-silicate cycle</vt:lpstr>
      <vt:lpstr>Short-term vs. long term carbon cycle</vt:lpstr>
      <vt:lpstr>Definitions of a habitable planet</vt:lpstr>
      <vt:lpstr>The Habitable Zone is bounded by luminosities that trigger unrecoverable climate crises</vt:lpstr>
      <vt:lpstr>Lecture 3: Atmospheric science basics: Key points</vt:lpstr>
      <vt:lpstr>PowerPoint Presentation</vt:lpstr>
      <vt:lpstr>PowerPoint Presentation</vt:lpstr>
      <vt:lpstr>PowerPoint Presentation</vt:lpstr>
      <vt:lpstr>PowerPoint Presentation</vt:lpstr>
      <vt:lpstr>Hydrostatic balance and atmospheric pressure vs. height</vt:lpstr>
      <vt:lpstr>Atmospheric vertical thermal structure</vt:lpstr>
      <vt:lpstr>Spectrum of blackbody radiation</vt:lpstr>
      <vt:lpstr>PowerPoint Presentation</vt:lpstr>
      <vt:lpstr>Lecture 3: Atmospheric science basics: Key points</vt:lpstr>
      <vt:lpstr>Definition of Bond/planetary albedo (used for climate calculations)</vt:lpstr>
      <vt:lpstr>PowerPoint Presentation</vt:lpstr>
      <vt:lpstr>PowerPoint Presentation</vt:lpstr>
      <vt:lpstr>Top-of-atmosphere energy in =  top-of-atmosphere energy out</vt:lpstr>
      <vt:lpstr>Lecture 3: Atmospheric science basics: Key points</vt:lpstr>
      <vt:lpstr>PowerPoint Presentation</vt:lpstr>
      <vt:lpstr>PowerPoint Presentation</vt:lpstr>
      <vt:lpstr>PowerPoint Presentation</vt:lpstr>
      <vt:lpstr>PowerPoint Presentation</vt:lpstr>
      <vt:lpstr>Lecture 3: Atmospheric science basics: Key points</vt:lpstr>
      <vt:lpstr>Relationship between surface temperature and atmospheric temperature</vt:lpstr>
      <vt:lpstr>Relationship between surface temperature and atmospheric temperature</vt:lpstr>
      <vt:lpstr>End of lecture 3 – start of lecture 4 Course outline</vt:lpstr>
      <vt:lpstr>Lecture 4 – volatile supply – key points</vt:lpstr>
      <vt:lpstr>Orbit essentials</vt:lpstr>
      <vt:lpstr>Data sources for planet formation</vt:lpstr>
      <vt:lpstr>PowerPoint Presentation</vt:lpstr>
      <vt:lpstr>PowerPoint Presentation</vt:lpstr>
      <vt:lpstr>PowerPoint Presentation</vt:lpstr>
      <vt:lpstr>PowerPoint Presentation</vt:lpstr>
      <vt:lpstr>Volatiles can be supplied directly as molecules, or contained within hydrated/C-bearing minerals, within clathrates, or adsorbed to ice particles </vt:lpstr>
      <vt:lpstr>Hydrated/C-bearing minerals</vt:lpstr>
      <vt:lpstr>PowerPoint Presentation</vt:lpstr>
      <vt:lpstr>Volatiles can be supplied directly as molecules, or contained within hydrated minerals, within clathrates, or adsorbed to ice particles </vt:lpstr>
      <vt:lpstr>PowerPoint Presentation</vt:lpstr>
      <vt:lpstr>Lecture 4 – volatile supply – key points</vt:lpstr>
      <vt:lpstr>PowerPoint Presentation</vt:lpstr>
      <vt:lpstr>PowerPoint Presentation</vt:lpstr>
      <vt:lpstr>PowerPoint Presentation</vt:lpstr>
      <vt:lpstr>Lecture 4 – volatile supply – key points</vt:lpstr>
      <vt:lpstr>PowerPoint Presentation</vt:lpstr>
      <vt:lpstr>Warming by CH4 in addition to CO2?</vt:lpstr>
      <vt:lpstr>The processes discussed today operate on 10^(5-12) yr timescales, much longer than the ~10^(2-3) yr timescales associated with the human response to human-induced climate change.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169</cp:revision>
  <dcterms:created xsi:type="dcterms:W3CDTF">2016-01-07T03:39:51Z</dcterms:created>
  <dcterms:modified xsi:type="dcterms:W3CDTF">2020-01-14T04:51:26Z</dcterms:modified>
</cp:coreProperties>
</file>