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4"/>
  </p:notesMasterIdLst>
  <p:sldIdLst>
    <p:sldId id="259" r:id="rId3"/>
    <p:sldId id="402" r:id="rId4"/>
    <p:sldId id="403" r:id="rId5"/>
    <p:sldId id="404" r:id="rId6"/>
    <p:sldId id="405" r:id="rId7"/>
    <p:sldId id="406" r:id="rId8"/>
    <p:sldId id="407" r:id="rId9"/>
    <p:sldId id="408" r:id="rId10"/>
    <p:sldId id="409" r:id="rId11"/>
    <p:sldId id="410" r:id="rId12"/>
    <p:sldId id="413" r:id="rId13"/>
    <p:sldId id="414" r:id="rId14"/>
    <p:sldId id="432" r:id="rId15"/>
    <p:sldId id="415" r:id="rId16"/>
    <p:sldId id="416" r:id="rId17"/>
    <p:sldId id="431" r:id="rId18"/>
    <p:sldId id="417" r:id="rId19"/>
    <p:sldId id="418" r:id="rId20"/>
    <p:sldId id="419" r:id="rId21"/>
    <p:sldId id="420" r:id="rId22"/>
    <p:sldId id="421" r:id="rId23"/>
    <p:sldId id="422" r:id="rId24"/>
    <p:sldId id="423" r:id="rId25"/>
    <p:sldId id="424" r:id="rId26"/>
    <p:sldId id="425" r:id="rId27"/>
    <p:sldId id="426" r:id="rId28"/>
    <p:sldId id="427" r:id="rId29"/>
    <p:sldId id="428" r:id="rId30"/>
    <p:sldId id="429" r:id="rId31"/>
    <p:sldId id="430" r:id="rId32"/>
    <p:sldId id="352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927" autoAdjust="0"/>
  </p:normalViewPr>
  <p:slideViewPr>
    <p:cSldViewPr snapToGrid="0" snapToObjects="1">
      <p:cViewPr varScale="1">
        <p:scale>
          <a:sx n="108" d="100"/>
          <a:sy n="108" d="100"/>
        </p:scale>
        <p:origin x="-52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1/16/20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8E262-DA03-7D41-9D33-DEB47D8A191E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1/16/20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1D3BC-9919-2141-AFAD-73F83B12B2F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1341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53F04-2099-AE42-82B8-696A7222720E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1/16/20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120DA-DE7E-A344-82AB-0CFC637D63F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5551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6C19C-9A18-2C46-996C-A627CEE9128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1/16/20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9040A-3774-4A4D-9339-94FE379C262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4200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E74DC-3748-3141-82E3-77213F3EEE5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1/16/20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83A19-96B4-2044-9913-A1AC117242C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3696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0BDE3-3AEA-4040-A2CB-7D93D0B0287A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1/16/20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9AB4F-C381-644B-A16F-DC732F3F63E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7758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7D654-951A-554E-8B93-945B9041F3F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1/16/20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661FC-E153-9B46-8101-09A409AED99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0740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1679D-AE40-E649-BBC4-38F9F1DBD35F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1/16/20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F6E44-E73B-B14E-82C8-80A65331306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81118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1F412-2251-F046-8C06-4C4F0D7F17FD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1/16/20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E5F6A-1038-7F48-89BF-ED7A0CB7B93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1703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13FAA-694B-6240-840A-E61B2079F392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1/16/20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BAF31-7263-0947-B6E3-49D172A2482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1376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0906C-6AC5-6E41-8646-3BEBEE3F5E4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1/16/20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9F5D6-26DD-304D-8A43-E3211DAF0F5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38436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71FB0-5125-4845-AE2D-8F66398E4F7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1/16/20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8A74D-6E40-C547-A8F5-3A6C3FB9A47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3458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A4AEC2F-AC67-3444-98AF-7D439662E91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1/16/20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337847B-8CEB-9A40-BF33-480CF66DA5D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850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22060/ GEOS 32060 / ASTR 45900 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Lecture 3</a:t>
            </a:r>
          </a:p>
          <a:p>
            <a:r>
              <a:rPr lang="en-US" dirty="0"/>
              <a:t>Thursday 16 </a:t>
            </a:r>
            <a:r>
              <a:rPr lang="en-US" dirty="0" smtClean="0"/>
              <a:t>January 2020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8042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What makes a planet habitable?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9300"/>
            <a:ext cx="9144000" cy="555060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93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/>
              <a:t>Relationship between surface temperature and atmospheric temperature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060371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961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End of lecture 3 – start of lecture 4</a:t>
            </a:r>
            <a:br>
              <a:rPr lang="en-US" dirty="0" smtClean="0"/>
            </a:br>
            <a:r>
              <a:rPr lang="en-US" dirty="0" smtClean="0"/>
              <a:t>Course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6545" y="1417638"/>
            <a:ext cx="8229600" cy="47085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Foundations (1-2 weeks)</a:t>
            </a:r>
          </a:p>
          <a:p>
            <a:r>
              <a:rPr lang="en-US" sz="2000" dirty="0" smtClean="0"/>
              <a:t>Earth history</a:t>
            </a:r>
          </a:p>
          <a:p>
            <a:r>
              <a:rPr lang="en-US" sz="2000" dirty="0" smtClean="0"/>
              <a:t>HZ concept, atmospheric science essentials</a:t>
            </a:r>
          </a:p>
          <a:p>
            <a:r>
              <a:rPr lang="en-US" sz="2000" dirty="0" smtClean="0"/>
              <a:t>Post-Hadean Earth system</a:t>
            </a:r>
          </a:p>
          <a:p>
            <a:pPr marL="0" indent="0">
              <a:buNone/>
            </a:pPr>
            <a:r>
              <a:rPr lang="en-US" b="1" dirty="0" smtClean="0"/>
              <a:t>Principles – how are habitable planets initiated and sustained? (4-5 weeks)</a:t>
            </a:r>
          </a:p>
          <a:p>
            <a:r>
              <a:rPr lang="en-US" sz="1900" dirty="0" smtClean="0"/>
              <a:t>Volatile supply, volatile escape</a:t>
            </a:r>
            <a:endParaRPr lang="en-US" sz="1900" dirty="0"/>
          </a:p>
          <a:p>
            <a:r>
              <a:rPr lang="en-US" sz="1900" dirty="0" smtClean="0"/>
              <a:t>Long-term climate evolution</a:t>
            </a:r>
          </a:p>
          <a:p>
            <a:r>
              <a:rPr lang="en-US" sz="1900" dirty="0"/>
              <a:t>Runaway </a:t>
            </a:r>
            <a:r>
              <a:rPr lang="en-US" sz="1900" dirty="0" smtClean="0"/>
              <a:t>greenhouse, moist greenhouse</a:t>
            </a:r>
            <a:endParaRPr lang="en-US" sz="1900" dirty="0"/>
          </a:p>
          <a:p>
            <a:pPr marL="0" indent="0">
              <a:buNone/>
            </a:pPr>
            <a:r>
              <a:rPr lang="en-US" b="1" dirty="0" smtClean="0"/>
              <a:t>Specifics (~2 weeks)</a:t>
            </a:r>
          </a:p>
          <a:p>
            <a:r>
              <a:rPr lang="en-US" sz="1900" dirty="0" smtClean="0"/>
              <a:t>Early Mars </a:t>
            </a:r>
          </a:p>
          <a:p>
            <a:r>
              <a:rPr lang="en-US" sz="1900" dirty="0" err="1" smtClean="0"/>
              <a:t>Hyperthermals</a:t>
            </a:r>
            <a:r>
              <a:rPr lang="en-US" sz="1900" dirty="0" smtClean="0"/>
              <a:t> on Earth</a:t>
            </a:r>
          </a:p>
          <a:p>
            <a:r>
              <a:rPr lang="en-US" sz="1900" dirty="0" smtClean="0"/>
              <a:t>Oceans within ice-covered moons</a:t>
            </a:r>
          </a:p>
          <a:p>
            <a:r>
              <a:rPr lang="en-US" sz="1900" dirty="0" err="1" smtClean="0"/>
              <a:t>Exoplanetary</a:t>
            </a:r>
            <a:r>
              <a:rPr lang="en-US" sz="1900" dirty="0" smtClean="0"/>
              <a:t> systems e.g. TRAPPIST-1 system</a:t>
            </a:r>
            <a:endParaRPr lang="en-US" sz="1900" dirty="0"/>
          </a:p>
        </p:txBody>
      </p:sp>
      <p:sp>
        <p:nvSpPr>
          <p:cNvPr id="4" name="Oval 3"/>
          <p:cNvSpPr/>
          <p:nvPr/>
        </p:nvSpPr>
        <p:spPr>
          <a:xfrm>
            <a:off x="876545" y="3517900"/>
            <a:ext cx="19177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F7F7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854" y="3446502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TODAY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975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381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Lecture 4 – volatile supply – key points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155700"/>
            <a:ext cx="8890000" cy="49704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Volatiles can be supplied directly as molecules, or contained within hydrated minerals, within </a:t>
            </a:r>
            <a:r>
              <a:rPr lang="en-US" dirty="0" err="1" smtClean="0"/>
              <a:t>clathrates</a:t>
            </a:r>
            <a:r>
              <a:rPr lang="en-US" dirty="0" smtClean="0"/>
              <a:t>, or adsorbed to ice particles</a:t>
            </a:r>
          </a:p>
          <a:p>
            <a:r>
              <a:rPr lang="en-US" dirty="0" smtClean="0"/>
              <a:t>Within </a:t>
            </a:r>
            <a:r>
              <a:rPr lang="en-US" dirty="0" err="1" smtClean="0"/>
              <a:t>protoplanetary</a:t>
            </a:r>
            <a:r>
              <a:rPr lang="en-US" dirty="0" smtClean="0"/>
              <a:t> disks, the habitable zone is in a region that theory suggests should be dry</a:t>
            </a:r>
          </a:p>
          <a:p>
            <a:r>
              <a:rPr lang="en-US" dirty="0" smtClean="0"/>
              <a:t>Volatiles can be delivered to the habitable zone by within-disk migration of impactors, scattering of impactors, or whole-planet migration</a:t>
            </a:r>
          </a:p>
          <a:p>
            <a:r>
              <a:rPr lang="en-US" dirty="0" smtClean="0"/>
              <a:t>Volatiles can be released on impact, or as the result of planetary differentiation.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576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2472"/>
            <a:ext cx="9144000" cy="304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7682" y="4503410"/>
            <a:ext cx="2501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Meech &amp; Raymond 2020</a:t>
            </a:r>
          </a:p>
        </p:txBody>
      </p:sp>
    </p:spTree>
    <p:extLst>
      <p:ext uri="{BB962C8B-B14F-4D97-AF65-F5344CB8AC3E}">
        <p14:creationId xmlns:p14="http://schemas.microsoft.com/office/powerpoint/2010/main" val="3763435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4552272" cy="6604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Orbit essentials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660400"/>
            <a:ext cx="5054600" cy="360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472" y="88900"/>
            <a:ext cx="1536700" cy="10793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4316968"/>
            <a:ext cx="2515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 Pater &amp; </a:t>
            </a:r>
            <a:r>
              <a:rPr lang="en-US" dirty="0" err="1" smtClean="0"/>
              <a:t>Lissauer</a:t>
            </a:r>
            <a:r>
              <a:rPr lang="en-US" dirty="0" smtClean="0"/>
              <a:t> 2001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385" y="1123950"/>
            <a:ext cx="3917576" cy="876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2181" y="2000250"/>
            <a:ext cx="2606489" cy="8970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3891" y="3073400"/>
            <a:ext cx="4380109" cy="3759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28414" y="3491468"/>
            <a:ext cx="1713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Impact energies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207428" y="6463268"/>
            <a:ext cx="2802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Kasting</a:t>
            </a:r>
            <a:r>
              <a:rPr lang="en-US" dirty="0" smtClean="0"/>
              <a:t> &amp; Catling 2003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" y="5572125"/>
            <a:ext cx="4047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Compare impact energies and insolation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1055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0481"/>
            <a:ext cx="8229600" cy="6302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 sources for planet formation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100" y="1282700"/>
            <a:ext cx="4914900" cy="4914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89756"/>
            <a:ext cx="3064786" cy="20772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88300" y="5796281"/>
            <a:ext cx="6985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34295" y="5426949"/>
            <a:ext cx="7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 AU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06900" y="6299200"/>
            <a:ext cx="4324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AU = 1 Astronomical Unit = 150 million km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29100" y="1282700"/>
            <a:ext cx="4293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HL </a:t>
            </a:r>
            <a:r>
              <a:rPr lang="en-US" dirty="0" err="1" smtClean="0">
                <a:solidFill>
                  <a:srgbClr val="FFFFFF"/>
                </a:solidFill>
              </a:rPr>
              <a:t>Tauri</a:t>
            </a:r>
            <a:r>
              <a:rPr lang="en-US" dirty="0" smtClean="0">
                <a:solidFill>
                  <a:srgbClr val="FFFFFF"/>
                </a:solidFill>
              </a:rPr>
              <a:t> (HL Tau) at mm wavelengths ALMA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89756"/>
            <a:ext cx="259059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Tagish</a:t>
            </a:r>
            <a:r>
              <a:rPr lang="en-US" dirty="0" smtClean="0"/>
              <a:t> Lake meteorite fall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217713" y="5551269"/>
            <a:ext cx="3716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Protoplanetary</a:t>
            </a:r>
            <a:r>
              <a:rPr lang="en-US" dirty="0" smtClean="0">
                <a:solidFill>
                  <a:schemeClr val="bg1"/>
                </a:solidFill>
              </a:rPr>
              <a:t> disk starting materials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= star composition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78200"/>
            <a:ext cx="3606800" cy="3479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2952750"/>
            <a:ext cx="1537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Spectra of Sun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141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631"/>
            <a:ext cx="9144000" cy="41700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44164" y="4621648"/>
            <a:ext cx="2501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Meech &amp; Raymond 2020</a:t>
            </a:r>
          </a:p>
        </p:txBody>
      </p:sp>
    </p:spTree>
    <p:extLst>
      <p:ext uri="{BB962C8B-B14F-4D97-AF65-F5344CB8AC3E}">
        <p14:creationId xmlns:p14="http://schemas.microsoft.com/office/powerpoint/2010/main" val="18666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3132"/>
            <a:ext cx="9144000" cy="66804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865" y="6387367"/>
            <a:ext cx="2501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Meech &amp; Raymond 2020</a:t>
            </a:r>
          </a:p>
        </p:txBody>
      </p:sp>
    </p:spTree>
    <p:extLst>
      <p:ext uri="{BB962C8B-B14F-4D97-AF65-F5344CB8AC3E}">
        <p14:creationId xmlns:p14="http://schemas.microsoft.com/office/powerpoint/2010/main" val="3792676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75" y="177800"/>
            <a:ext cx="8857349" cy="565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573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22201" cy="62071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02880" y="5151120"/>
            <a:ext cx="1224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Lewis 2004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958" y="258762"/>
            <a:ext cx="3927042" cy="399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15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6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Top-of-atmosphere energy in = </a:t>
            </a:r>
            <a:br>
              <a:rPr lang="en-US" dirty="0" smtClean="0"/>
            </a:br>
            <a:r>
              <a:rPr lang="en-US" dirty="0" smtClean="0"/>
              <a:t>top-of-atmosphere energy 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1427"/>
            <a:ext cx="8229600" cy="4525963"/>
          </a:xfrm>
        </p:spPr>
        <p:txBody>
          <a:bodyPr/>
          <a:lstStyle/>
          <a:p>
            <a:r>
              <a:rPr lang="en-US" dirty="0" smtClean="0"/>
              <a:t>How quickly would Earth’s surface temperature double with a 1 W/m^2 (&lt;1%) top-of-atmosphere energy imbalance?</a:t>
            </a:r>
          </a:p>
          <a:p>
            <a:r>
              <a:rPr lang="en-US" dirty="0" smtClean="0"/>
              <a:t>How quickly did Earth’s surface temperature return to normal following the </a:t>
            </a:r>
            <a:r>
              <a:rPr lang="en-US" dirty="0" err="1" smtClean="0"/>
              <a:t>Chicxulub</a:t>
            </a:r>
            <a:r>
              <a:rPr lang="en-US" dirty="0" smtClean="0"/>
              <a:t> impact (~15 km diameter asteroid, ~30 km/s)?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23551" y="1230868"/>
            <a:ext cx="5820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 a very good approximation for the purposes of this course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293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7149067" y="5092700"/>
            <a:ext cx="2755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Hilke</a:t>
            </a:r>
            <a:r>
              <a:rPr lang="en-US" dirty="0" smtClean="0"/>
              <a:t> </a:t>
            </a:r>
            <a:r>
              <a:rPr lang="en-US" dirty="0" err="1" smtClean="0"/>
              <a:t>Schlichting</a:t>
            </a:r>
            <a:r>
              <a:rPr lang="en-US" dirty="0" smtClean="0"/>
              <a:t> 2018 </a:t>
            </a:r>
            <a:r>
              <a:rPr lang="en-US" dirty="0" err="1" smtClean="0"/>
              <a:t>arXiv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0"/>
            <a:ext cx="9028545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048310" y="2373748"/>
            <a:ext cx="456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Hadden</a:t>
            </a:r>
            <a:r>
              <a:rPr lang="en-US" dirty="0" smtClean="0"/>
              <a:t> &amp; </a:t>
            </a:r>
            <a:r>
              <a:rPr lang="en-US" dirty="0" err="1" smtClean="0"/>
              <a:t>Lithwick</a:t>
            </a:r>
            <a:r>
              <a:rPr lang="en-US" dirty="0" smtClean="0"/>
              <a:t>, Astrophysical Journal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571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6200000">
            <a:off x="7531101" y="5432305"/>
            <a:ext cx="2482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Comet 67P from Rosetta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6038"/>
            <a:ext cx="9144000" cy="1325562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2700" dirty="0"/>
              <a:t>Volatiles can be supplied directly as molecules, or contained within </a:t>
            </a:r>
            <a:r>
              <a:rPr lang="en-US" sz="2700" dirty="0" smtClean="0"/>
              <a:t>hydrated/C-bearing </a:t>
            </a:r>
            <a:r>
              <a:rPr lang="en-US" sz="2700" dirty="0"/>
              <a:t>minerals, within </a:t>
            </a:r>
            <a:r>
              <a:rPr lang="en-US" sz="2700" dirty="0" err="1"/>
              <a:t>clathrates</a:t>
            </a:r>
            <a:r>
              <a:rPr lang="en-US" sz="2700" dirty="0"/>
              <a:t>, or adsorbed to ice particles</a:t>
            </a:r>
            <a:br>
              <a:rPr lang="en-US" sz="2700" dirty="0"/>
            </a:b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1" y="901700"/>
            <a:ext cx="6261750" cy="5956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211669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lobe is </a:t>
            </a:r>
          </a:p>
          <a:p>
            <a:r>
              <a:rPr lang="en-US" dirty="0" smtClean="0"/>
              <a:t>2.6 km across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506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1005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Hydrated/C-bearing minerals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693" y="325436"/>
            <a:ext cx="4489490" cy="2936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193" y="3698875"/>
            <a:ext cx="3330893" cy="4270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70185"/>
            <a:ext cx="4794252" cy="35956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67250" y="325436"/>
            <a:ext cx="1208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Serpentine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96193" y="3698875"/>
            <a:ext cx="100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Graphite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5593" y="2400853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Carbonates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674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46038"/>
            <a:ext cx="9144000" cy="1325562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700" smtClean="0"/>
              <a:t>Volatiles can be supplied directly as molecules, or contained within hydrated minerals, within clathrates, or adsorbed to ice particles</a:t>
            </a:r>
            <a:br>
              <a:rPr lang="en-US" sz="2700" smtClean="0"/>
            </a:br>
            <a:endParaRPr lang="en-US" sz="27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85" y="1028700"/>
            <a:ext cx="7028070" cy="5638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00652" y="5994400"/>
            <a:ext cx="174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Lewis et al. 2004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80555" y="4165600"/>
            <a:ext cx="16369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Equilibrium </a:t>
            </a:r>
          </a:p>
          <a:p>
            <a:r>
              <a:rPr lang="en-US" dirty="0" smtClean="0"/>
              <a:t>condensation </a:t>
            </a:r>
          </a:p>
          <a:p>
            <a:r>
              <a:rPr lang="en-US" dirty="0" smtClean="0"/>
              <a:t>solar elemental</a:t>
            </a:r>
          </a:p>
          <a:p>
            <a:r>
              <a:rPr lang="en-US" dirty="0" smtClean="0"/>
              <a:t>abundances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8671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038"/>
            <a:ext cx="9144000" cy="1325562"/>
          </a:xfrm>
        </p:spPr>
        <p:txBody>
          <a:bodyPr>
            <a:normAutofit fontScale="90000"/>
          </a:bodyPr>
          <a:lstStyle/>
          <a:p>
            <a:pPr algn="l"/>
            <a:r>
              <a:rPr lang="en-US" sz="2700" dirty="0"/>
              <a:t>Volatiles can be supplied directly as molecules, or contained within hydrated minerals, within </a:t>
            </a:r>
            <a:r>
              <a:rPr lang="en-US" sz="2700" dirty="0" err="1"/>
              <a:t>clathrates</a:t>
            </a:r>
            <a:r>
              <a:rPr lang="en-US" sz="2700" dirty="0"/>
              <a:t>, or adsorbed to ice particles</a:t>
            </a:r>
            <a:br>
              <a:rPr lang="en-US" sz="2700" dirty="0"/>
            </a:b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944" y="973607"/>
            <a:ext cx="3632417" cy="54441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326368"/>
            <a:ext cx="3021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CH4 trapped in H2O-ice lattice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3095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600" y="895685"/>
            <a:ext cx="6540500" cy="6540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927437"/>
            <a:ext cx="26797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H2-adsorbed-to-H2O-ice (yellow) on Saturn’s moon Hyperion (93K) 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H2 does not condense until 10K 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46038"/>
            <a:ext cx="91440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700" smtClean="0"/>
              <a:t>Volatiles can be supplied directly as molecules, or contained within hydrated minerals, within clathrates, or adsorbed to ice particles</a:t>
            </a:r>
            <a:br>
              <a:rPr lang="en-US" sz="2700" smtClean="0"/>
            </a:br>
            <a:endParaRPr lang="en-US" sz="2700" dirty="0"/>
          </a:p>
        </p:txBody>
      </p:sp>
      <p:sp>
        <p:nvSpPr>
          <p:cNvPr id="8" name="TextBox 7"/>
          <p:cNvSpPr txBox="1"/>
          <p:nvPr/>
        </p:nvSpPr>
        <p:spPr>
          <a:xfrm>
            <a:off x="165100" y="6121400"/>
            <a:ext cx="2152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 axis of Hyperion </a:t>
            </a:r>
          </a:p>
          <a:p>
            <a:r>
              <a:rPr lang="en-US" dirty="0" smtClean="0"/>
              <a:t>= 360 km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661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381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Lecture 4 – volatile supply – key points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155700"/>
            <a:ext cx="8890000" cy="49704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Volatiles can be supplied directly as molecules, or contained within hydrated minerals, within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clathrates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or adsorbed to ice particles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Within </a:t>
            </a:r>
            <a:r>
              <a:rPr lang="en-US" dirty="0" err="1" smtClean="0">
                <a:solidFill>
                  <a:srgbClr val="FF0000"/>
                </a:solidFill>
              </a:rPr>
              <a:t>protoplanetary</a:t>
            </a:r>
            <a:r>
              <a:rPr lang="en-US" dirty="0" smtClean="0">
                <a:solidFill>
                  <a:srgbClr val="FF0000"/>
                </a:solidFill>
              </a:rPr>
              <a:t> disks, the habitable zone is in a region that theory suggests should be dry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Volatiles can be delivered to the habitable zone by within-disk migration of impactors, scattering of impactors, or whole-planet migration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Volatiles can be released on impact, or as the result of planetary differentiation.</a:t>
            </a:r>
            <a:endParaRPr lang="en-US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1783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75518"/>
            <a:ext cx="59309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dirty="0" smtClean="0"/>
              <a:t>Snowline concept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dirty="0" smtClean="0"/>
              <a:t>Equilibrium condensation model</a:t>
            </a:r>
            <a:endParaRPr lang="en-US" sz="15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9734"/>
            <a:ext cx="4169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Within </a:t>
            </a:r>
            <a:r>
              <a:rPr lang="en-US" b="1" dirty="0" err="1"/>
              <a:t>protoplanetary</a:t>
            </a:r>
            <a:r>
              <a:rPr lang="en-US" b="1" dirty="0"/>
              <a:t> disks, the habitable zone is in a region that theory suggests should be dry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684" y="0"/>
            <a:ext cx="4337316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686300" y="165100"/>
            <a:ext cx="4457700" cy="30734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53584" y="838200"/>
            <a:ext cx="143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rock-forming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minerals + Fe</a:t>
            </a:r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88" y="2082800"/>
            <a:ext cx="4335712" cy="4775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-962799" y="5295901"/>
            <a:ext cx="227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Catling &amp; </a:t>
            </a:r>
            <a:r>
              <a:rPr lang="en-US" dirty="0" err="1" smtClean="0"/>
              <a:t>Kasting</a:t>
            </a:r>
            <a:r>
              <a:rPr lang="en-US" dirty="0" smtClean="0"/>
              <a:t> </a:t>
            </a:r>
            <a:r>
              <a:rPr lang="en-US" dirty="0" err="1" smtClean="0"/>
              <a:t>ch.</a:t>
            </a:r>
            <a:r>
              <a:rPr lang="en-US" dirty="0" smtClean="0"/>
              <a:t>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1117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49077" y="6475968"/>
            <a:ext cx="4961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von </a:t>
            </a:r>
            <a:r>
              <a:rPr lang="en-US" dirty="0" err="1" smtClean="0"/>
              <a:t>Dishoeck</a:t>
            </a:r>
            <a:r>
              <a:rPr lang="en-US" dirty="0" smtClean="0"/>
              <a:t> et al. </a:t>
            </a:r>
            <a:r>
              <a:rPr lang="en-US" i="1" dirty="0" smtClean="0"/>
              <a:t>in</a:t>
            </a:r>
            <a:r>
              <a:rPr lang="en-US" dirty="0" smtClean="0"/>
              <a:t> </a:t>
            </a:r>
            <a:r>
              <a:rPr lang="en-US" dirty="0" err="1" smtClean="0"/>
              <a:t>Protostars</a:t>
            </a:r>
            <a:r>
              <a:rPr lang="en-US" dirty="0" smtClean="0"/>
              <a:t> &amp; Planets VI, 2014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877" y="45134"/>
            <a:ext cx="9187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Within </a:t>
            </a:r>
            <a:r>
              <a:rPr lang="en-US" dirty="0" err="1"/>
              <a:t>protoplanetary</a:t>
            </a:r>
            <a:r>
              <a:rPr lang="en-US" dirty="0"/>
              <a:t> disks, the habitable zone is in a region that theory suggests should be dry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441443"/>
            <a:ext cx="8394700" cy="59416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43500" y="2554069"/>
            <a:ext cx="2994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MB = Main Belt (2-3.5 AU)</a:t>
            </a:r>
          </a:p>
          <a:p>
            <a:r>
              <a:rPr lang="en-US" dirty="0" smtClean="0"/>
              <a:t>TNO = </a:t>
            </a:r>
            <a:r>
              <a:rPr lang="en-US" dirty="0" err="1" smtClean="0"/>
              <a:t>TransNeptunian</a:t>
            </a:r>
            <a:r>
              <a:rPr lang="en-US" dirty="0" smtClean="0"/>
              <a:t> Object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3512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638"/>
            <a:ext cx="9144000" cy="5246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95900" y="6375400"/>
            <a:ext cx="329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Catling &amp; </a:t>
            </a:r>
            <a:r>
              <a:rPr lang="en-US" dirty="0" err="1" smtClean="0"/>
              <a:t>Kasting</a:t>
            </a:r>
            <a:r>
              <a:rPr lang="en-US" dirty="0" smtClean="0"/>
              <a:t> 2017, chapter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246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432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solidFill>
                  <a:srgbClr val="7F7F7F"/>
                </a:solidFill>
              </a:rPr>
              <a:t>Lecture 3: Atmospheric science basics: Key points</a:t>
            </a:r>
            <a:endParaRPr lang="en-US" sz="3000" b="1" dirty="0">
              <a:solidFill>
                <a:srgbClr val="7F7F7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630" y="1045996"/>
            <a:ext cx="8887126" cy="570155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7F7F7F"/>
                </a:solidFill>
              </a:rPr>
              <a:t>Describe and qualitatively explain vertical temperature structure of rocky-planet atmospheres.</a:t>
            </a:r>
          </a:p>
          <a:p>
            <a:r>
              <a:rPr lang="en-US" b="1" dirty="0" smtClean="0">
                <a:solidFill>
                  <a:srgbClr val="7F7F7F"/>
                </a:solidFill>
              </a:rPr>
              <a:t>Apply elementary models of radiation balance.</a:t>
            </a:r>
          </a:p>
          <a:p>
            <a:r>
              <a:rPr lang="en-US" b="1" dirty="0" smtClean="0"/>
              <a:t>Explain the greenhouse effect in terms of vertical temperature structure and opacity at visible and thermal wavelengths.</a:t>
            </a:r>
          </a:p>
          <a:p>
            <a:r>
              <a:rPr lang="en-US" b="1" dirty="0" smtClean="0">
                <a:solidFill>
                  <a:srgbClr val="7F7F7F"/>
                </a:solidFill>
              </a:rPr>
              <a:t>(Explain the theoretical basis for expecting an atmosphere-surface temperature offset).</a:t>
            </a:r>
            <a:endParaRPr lang="en-US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9288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381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Lecture 4 – volatile supply – key points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155700"/>
            <a:ext cx="8890000" cy="49704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Volatiles can be supplied directly as molecules, or contained within hydrated minerals, within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clathrates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or adsorbed to ice particles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Within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protoplanetary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disks, the habitable zone is in a region that theory suggests should be dry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Volatiles can be delivered to the habitable zone by within-disk migration of impactors, scattering of impactors, or whole-planet migration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Volatiles can be released on impact, or as the result of planetary differentiation.</a:t>
            </a:r>
            <a:endParaRPr lang="en-US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870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7900" b="1" dirty="0" smtClean="0"/>
              <a:t>Bonus slides</a:t>
            </a:r>
            <a:endParaRPr lang="en-US" sz="7900" b="1" dirty="0"/>
          </a:p>
        </p:txBody>
      </p:sp>
    </p:spTree>
    <p:extLst>
      <p:ext uri="{BB962C8B-B14F-4D97-AF65-F5344CB8AC3E}">
        <p14:creationId xmlns:p14="http://schemas.microsoft.com/office/powerpoint/2010/main" val="705354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0"/>
            <a:ext cx="7311356" cy="61665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57510" y="6166552"/>
            <a:ext cx="4560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Pierrehumbert</a:t>
            </a:r>
            <a:r>
              <a:rPr lang="en-US" dirty="0" smtClean="0"/>
              <a:t> </a:t>
            </a:r>
            <a:r>
              <a:rPr lang="en-US" i="1" dirty="0" smtClean="0"/>
              <a:t>Principles of Planetary Climate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009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06" y="700172"/>
            <a:ext cx="8548195" cy="4384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35593"/>
            <a:ext cx="9144000" cy="13007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39504" y="6236348"/>
            <a:ext cx="470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Pierrehumbert</a:t>
            </a:r>
            <a:r>
              <a:rPr lang="en-US" dirty="0" smtClean="0"/>
              <a:t>, “Principles of planetary climate”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459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300" y="0"/>
            <a:ext cx="559268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38440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How to read a planet’s thermal</a:t>
            </a:r>
          </a:p>
          <a:p>
            <a:r>
              <a:rPr lang="en-US" sz="2200" b="1" dirty="0" smtClean="0"/>
              <a:t>emission spectrum</a:t>
            </a:r>
          </a:p>
          <a:p>
            <a:endParaRPr lang="en-US" i="1" dirty="0"/>
          </a:p>
          <a:p>
            <a:r>
              <a:rPr lang="en-US" i="1" dirty="0" smtClean="0"/>
              <a:t>Earth, Niger valley, warm season</a:t>
            </a:r>
            <a:r>
              <a:rPr lang="en-US" b="1" dirty="0" smtClean="0"/>
              <a:t> </a:t>
            </a:r>
            <a:r>
              <a:rPr lang="en-US" b="1" dirty="0" smtClean="0">
                <a:sym typeface="Wingdings"/>
              </a:rPr>
              <a:t>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247900"/>
            <a:ext cx="3512112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dashed lines: theoretical </a:t>
            </a:r>
          </a:p>
          <a:p>
            <a:r>
              <a:rPr lang="en-US" dirty="0" smtClean="0"/>
              <a:t>blackbody curves</a:t>
            </a:r>
          </a:p>
          <a:p>
            <a:r>
              <a:rPr lang="en-US" dirty="0" smtClean="0"/>
              <a:t>solid line: spacecraft observations</a:t>
            </a:r>
          </a:p>
          <a:p>
            <a:r>
              <a:rPr lang="en-US" dirty="0" smtClean="0"/>
              <a:t>chemical species: absorption bands</a:t>
            </a:r>
          </a:p>
          <a:p>
            <a:endParaRPr lang="en-US" dirty="0" smtClean="0"/>
          </a:p>
          <a:p>
            <a:r>
              <a:rPr lang="en-US" i="1" dirty="0" smtClean="0"/>
              <a:t>What could we conclude from this</a:t>
            </a:r>
          </a:p>
          <a:p>
            <a:r>
              <a:rPr lang="en-US" i="1" dirty="0" smtClean="0"/>
              <a:t>spectrum if we had obtained it for</a:t>
            </a:r>
          </a:p>
          <a:p>
            <a:r>
              <a:rPr lang="en-US" i="1" dirty="0" smtClean="0"/>
              <a:t>a habitable-zone 1-Earth-radius</a:t>
            </a:r>
          </a:p>
          <a:p>
            <a:r>
              <a:rPr lang="en-US" i="1" dirty="0" smtClean="0"/>
              <a:t>exoplanet?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7571838" y="5067301"/>
            <a:ext cx="2774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Casting &amp; </a:t>
            </a:r>
            <a:r>
              <a:rPr lang="en-US" dirty="0" err="1" smtClean="0"/>
              <a:t>Katling</a:t>
            </a:r>
            <a:r>
              <a:rPr lang="en-US" dirty="0" smtClean="0"/>
              <a:t>, chapter 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93832" y="584775"/>
            <a:ext cx="27808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100" b="1" dirty="0" smtClean="0"/>
              <a:t>Absorption of outgoing</a:t>
            </a:r>
          </a:p>
          <a:p>
            <a:pPr algn="r"/>
            <a:r>
              <a:rPr lang="en-US" sz="2100" b="1" dirty="0" smtClean="0"/>
              <a:t>Earthlight</a:t>
            </a:r>
            <a:endParaRPr lang="en-US" sz="2100" b="1" dirty="0"/>
          </a:p>
        </p:txBody>
      </p:sp>
    </p:spTree>
    <p:extLst>
      <p:ext uri="{BB962C8B-B14F-4D97-AF65-F5344CB8AC3E}">
        <p14:creationId xmlns:p14="http://schemas.microsoft.com/office/powerpoint/2010/main" val="427138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187" y="17960"/>
            <a:ext cx="536304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55417" y="6506628"/>
            <a:ext cx="2088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Pierrehumbert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55417" y="3981029"/>
            <a:ext cx="18004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ERBE = Earth</a:t>
            </a:r>
          </a:p>
          <a:p>
            <a:r>
              <a:rPr lang="en-US" dirty="0" smtClean="0"/>
              <a:t>Radiation Budget</a:t>
            </a:r>
          </a:p>
          <a:p>
            <a:r>
              <a:rPr lang="en-US" dirty="0" smtClean="0"/>
              <a:t>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579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432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solidFill>
                  <a:schemeClr val="bg1">
                    <a:lumMod val="50000"/>
                  </a:schemeClr>
                </a:solidFill>
              </a:rPr>
              <a:t>Lecture 3: Atmospheric science basics: Key points</a:t>
            </a:r>
            <a:endParaRPr lang="en-US" sz="3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630" y="1045996"/>
            <a:ext cx="8887126" cy="570155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Describe and qualitatively explain vertical temperature structure of rocky-planet atmospheres.</a:t>
            </a:r>
          </a:p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Apply elementary models of radiation balance.</a:t>
            </a:r>
          </a:p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Explain the greenhouse effect in terms of vertical temperature structure and opacity at visible and thermal wavelengths.</a:t>
            </a:r>
          </a:p>
          <a:p>
            <a:r>
              <a:rPr lang="en-US" b="1" dirty="0" smtClean="0"/>
              <a:t>(Explain the theoretical basis for expecting an atmosphere-surface temperature offset).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26151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448300" cy="1346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/>
              <a:t>Relationship between surface temperature and atmospheric temperature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300" y="0"/>
            <a:ext cx="351777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8500"/>
            <a:ext cx="58674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91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2228</TotalTime>
  <Words>997</Words>
  <Application>Microsoft Macintosh PowerPoint</Application>
  <PresentationFormat>On-screen Show (4:3)</PresentationFormat>
  <Paragraphs>127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10_Office Theme</vt:lpstr>
      <vt:lpstr>GEOS 22060/ GEOS 32060 / ASTR 45900 </vt:lpstr>
      <vt:lpstr>Top-of-atmosphere energy in =  top-of-atmosphere energy out</vt:lpstr>
      <vt:lpstr>Lecture 3: Atmospheric science basics: Key points</vt:lpstr>
      <vt:lpstr>PowerPoint Presentation</vt:lpstr>
      <vt:lpstr>PowerPoint Presentation</vt:lpstr>
      <vt:lpstr>PowerPoint Presentation</vt:lpstr>
      <vt:lpstr>PowerPoint Presentation</vt:lpstr>
      <vt:lpstr>Lecture 3: Atmospheric science basics: Key points</vt:lpstr>
      <vt:lpstr>Relationship between surface temperature and atmospheric temperature</vt:lpstr>
      <vt:lpstr>Relationship between surface temperature and atmospheric temperature</vt:lpstr>
      <vt:lpstr>End of lecture 3 – start of lecture 4 Course outline</vt:lpstr>
      <vt:lpstr>Lecture 4 – volatile supply – key points</vt:lpstr>
      <vt:lpstr>PowerPoint Presentation</vt:lpstr>
      <vt:lpstr>Orbit essentials</vt:lpstr>
      <vt:lpstr>Data sources for planet 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Volatiles can be supplied directly as molecules, or contained within hydrated/C-bearing minerals, within clathrates, or adsorbed to ice particles </vt:lpstr>
      <vt:lpstr>Hydrated/C-bearing minerals</vt:lpstr>
      <vt:lpstr>PowerPoint Presentation</vt:lpstr>
      <vt:lpstr>Volatiles can be supplied directly as molecules, or contained within hydrated minerals, within clathrates, or adsorbed to ice particles </vt:lpstr>
      <vt:lpstr>PowerPoint Presentation</vt:lpstr>
      <vt:lpstr>Lecture 4 – volatile supply – key points</vt:lpstr>
      <vt:lpstr>PowerPoint Presentation</vt:lpstr>
      <vt:lpstr>PowerPoint Presentation</vt:lpstr>
      <vt:lpstr>PowerPoint Presentation</vt:lpstr>
      <vt:lpstr>Lecture 4 – volatile supply – key points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175</cp:revision>
  <dcterms:created xsi:type="dcterms:W3CDTF">2016-01-07T03:39:51Z</dcterms:created>
  <dcterms:modified xsi:type="dcterms:W3CDTF">2020-01-16T06:50:58Z</dcterms:modified>
</cp:coreProperties>
</file>