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59" r:id="rId2"/>
    <p:sldId id="433" r:id="rId3"/>
    <p:sldId id="434" r:id="rId4"/>
    <p:sldId id="417" r:id="rId5"/>
    <p:sldId id="418" r:id="rId6"/>
    <p:sldId id="419" r:id="rId7"/>
    <p:sldId id="420" r:id="rId8"/>
    <p:sldId id="421" r:id="rId9"/>
    <p:sldId id="422" r:id="rId10"/>
    <p:sldId id="423" r:id="rId11"/>
    <p:sldId id="424" r:id="rId12"/>
    <p:sldId id="425" r:id="rId13"/>
    <p:sldId id="426" r:id="rId14"/>
    <p:sldId id="427" r:id="rId15"/>
    <p:sldId id="428" r:id="rId16"/>
    <p:sldId id="429" r:id="rId17"/>
    <p:sldId id="430" r:id="rId18"/>
    <p:sldId id="435" r:id="rId19"/>
    <p:sldId id="436" r:id="rId20"/>
    <p:sldId id="437" r:id="rId21"/>
    <p:sldId id="438" r:id="rId22"/>
    <p:sldId id="439" r:id="rId23"/>
    <p:sldId id="440" r:id="rId24"/>
    <p:sldId id="441" r:id="rId25"/>
    <p:sldId id="442" r:id="rId26"/>
    <p:sldId id="443" r:id="rId27"/>
    <p:sldId id="444" r:id="rId28"/>
    <p:sldId id="445" r:id="rId29"/>
    <p:sldId id="446" r:id="rId30"/>
    <p:sldId id="447" r:id="rId31"/>
    <p:sldId id="448" r:id="rId32"/>
    <p:sldId id="449" r:id="rId33"/>
    <p:sldId id="450" r:id="rId34"/>
    <p:sldId id="451" r:id="rId35"/>
    <p:sldId id="452" r:id="rId36"/>
    <p:sldId id="453" r:id="rId37"/>
    <p:sldId id="454" r:id="rId38"/>
    <p:sldId id="455" r:id="rId39"/>
    <p:sldId id="456" r:id="rId40"/>
    <p:sldId id="457" r:id="rId41"/>
    <p:sldId id="458" r:id="rId42"/>
    <p:sldId id="460" r:id="rId43"/>
    <p:sldId id="461" r:id="rId44"/>
    <p:sldId id="462" r:id="rId45"/>
    <p:sldId id="463" r:id="rId46"/>
    <p:sldId id="464" r:id="rId47"/>
    <p:sldId id="465" r:id="rId48"/>
    <p:sldId id="466" r:id="rId49"/>
    <p:sldId id="467" r:id="rId50"/>
    <p:sldId id="468" r:id="rId51"/>
    <p:sldId id="469" r:id="rId52"/>
    <p:sldId id="470" r:id="rId53"/>
    <p:sldId id="471" r:id="rId54"/>
    <p:sldId id="472" r:id="rId55"/>
    <p:sldId id="473" r:id="rId56"/>
    <p:sldId id="474" r:id="rId57"/>
    <p:sldId id="475" r:id="rId58"/>
    <p:sldId id="476" r:id="rId59"/>
    <p:sldId id="477" r:id="rId60"/>
    <p:sldId id="478" r:id="rId61"/>
    <p:sldId id="479" r:id="rId62"/>
    <p:sldId id="480" r:id="rId63"/>
    <p:sldId id="481" r:id="rId64"/>
    <p:sldId id="482" r:id="rId65"/>
    <p:sldId id="483" r:id="rId66"/>
    <p:sldId id="484" r:id="rId67"/>
    <p:sldId id="485" r:id="rId68"/>
    <p:sldId id="486" r:id="rId69"/>
    <p:sldId id="487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36" autoAdjust="0"/>
    <p:restoredTop sz="99890" autoAdjust="0"/>
  </p:normalViewPr>
  <p:slideViewPr>
    <p:cSldViewPr snapToGrid="0" snapToObjects="1">
      <p:cViewPr varScale="1">
        <p:scale>
          <a:sx n="111" d="100"/>
          <a:sy n="111" d="100"/>
        </p:scale>
        <p:origin x="-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eosci.uchicago.edu/~kite/doc/Meech_and_Raymond_2020.pdf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4.png"/><Relationship Id="rId5" Type="http://schemas.openxmlformats.org/officeDocument/2006/relationships/image" Target="../media/image56.png"/><Relationship Id="rId6" Type="http://schemas.openxmlformats.org/officeDocument/2006/relationships/image" Target="../media/image45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62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Lecture 5</a:t>
            </a:r>
          </a:p>
          <a:p>
            <a:r>
              <a:rPr lang="en-US" dirty="0"/>
              <a:t>From volatile supply to volatile escape</a:t>
            </a:r>
            <a:endParaRPr lang="en-US" dirty="0" smtClean="0"/>
          </a:p>
          <a:p>
            <a:r>
              <a:rPr lang="en-US" dirty="0"/>
              <a:t>Tuesday 21 </a:t>
            </a:r>
            <a:r>
              <a:rPr lang="en-US" dirty="0" smtClean="0"/>
              <a:t>January 2020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6038"/>
            <a:ext cx="9144000" cy="132556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smtClean="0"/>
              <a:t>Volatiles can be supplied directly as molecules, or contained within hydrated minerals, within clathrates, or adsorbed to ice particles</a:t>
            </a:r>
            <a:br>
              <a:rPr lang="en-US" sz="2700" smtClean="0"/>
            </a:br>
            <a:endParaRPr lang="en-US" sz="2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85" y="1028700"/>
            <a:ext cx="7028070" cy="563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0652" y="5994400"/>
            <a:ext cx="174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et al. 2004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80555" y="4165600"/>
            <a:ext cx="1636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Equilibrium </a:t>
            </a:r>
          </a:p>
          <a:p>
            <a:r>
              <a:rPr lang="en-US" dirty="0" smtClean="0"/>
              <a:t>condensation </a:t>
            </a:r>
          </a:p>
          <a:p>
            <a:r>
              <a:rPr lang="en-US" dirty="0" smtClean="0"/>
              <a:t>solar elemental</a:t>
            </a:r>
          </a:p>
          <a:p>
            <a:r>
              <a:rPr lang="en-US" dirty="0" smtClean="0"/>
              <a:t>abundances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867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1325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/>
              <a:t>Volatiles can be supplied directly as molecules, or contained within hydrated minerals, within </a:t>
            </a:r>
            <a:r>
              <a:rPr lang="en-US" sz="2700" dirty="0" err="1"/>
              <a:t>clathrates</a:t>
            </a:r>
            <a:r>
              <a:rPr lang="en-US" sz="2700" dirty="0"/>
              <a:t>, or adsorbed to ice particles</a:t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944" y="973607"/>
            <a:ext cx="3632417" cy="54441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326368"/>
            <a:ext cx="302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CH4 trapped in H2O-ice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09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895685"/>
            <a:ext cx="6540500" cy="6540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927437"/>
            <a:ext cx="2679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H2-adsorbed-to-H2O-ice (yellow) on Saturn’s moon Hyperion (93K)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H2 does not condense until 10K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038"/>
            <a:ext cx="91440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smtClean="0"/>
              <a:t>Volatiles can be supplied directly as molecules, or contained within hydrated minerals, within clathrates, or adsorbed to ice particles</a:t>
            </a:r>
            <a:br>
              <a:rPr lang="en-US" sz="2700" smtClean="0"/>
            </a:br>
            <a:endParaRPr lang="en-US" sz="2700" dirty="0"/>
          </a:p>
        </p:txBody>
      </p:sp>
      <p:sp>
        <p:nvSpPr>
          <p:cNvPr id="8" name="TextBox 7"/>
          <p:cNvSpPr txBox="1"/>
          <p:nvPr/>
        </p:nvSpPr>
        <p:spPr>
          <a:xfrm>
            <a:off x="165100" y="6121400"/>
            <a:ext cx="2152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axis of Hyperion </a:t>
            </a:r>
          </a:p>
          <a:p>
            <a:r>
              <a:rPr lang="en-US" dirty="0" smtClean="0"/>
              <a:t>= 360 km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661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supplied directly as molecules, or contained within hydrated minerals, 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clathrates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or adsorbed to ice particles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Within </a:t>
            </a:r>
            <a:r>
              <a:rPr lang="en-US" dirty="0" err="1" smtClean="0">
                <a:solidFill>
                  <a:srgbClr val="FF0000"/>
                </a:solidFill>
              </a:rPr>
              <a:t>protoplanetary</a:t>
            </a:r>
            <a:r>
              <a:rPr lang="en-US" dirty="0" smtClean="0">
                <a:solidFill>
                  <a:srgbClr val="FF0000"/>
                </a:solidFill>
              </a:rPr>
              <a:t> disks, the habitable zone is in a region that theory suggests should be dry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Volatiles can be released on impact, or as the result of planetary differentiation.</a:t>
            </a:r>
            <a:endParaRPr lang="en-US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78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5518"/>
            <a:ext cx="59309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 smtClean="0"/>
              <a:t>Snowline concept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 smtClean="0"/>
              <a:t>Equilibrium condensation model</a:t>
            </a:r>
            <a:endParaRPr lang="en-US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9734"/>
            <a:ext cx="4169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Within </a:t>
            </a:r>
            <a:r>
              <a:rPr lang="en-US" b="1" dirty="0" err="1"/>
              <a:t>protoplanetary</a:t>
            </a:r>
            <a:r>
              <a:rPr lang="en-US" b="1" dirty="0"/>
              <a:t> disks, the habitable zone is in a region that theory suggests should be dry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684" y="0"/>
            <a:ext cx="4337316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6300" y="165100"/>
            <a:ext cx="4457700" cy="30734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53584" y="838200"/>
            <a:ext cx="143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rock-forming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minerals + Fe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88" y="2082800"/>
            <a:ext cx="4335712" cy="477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962799" y="5295901"/>
            <a:ext cx="227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Catling &amp; </a:t>
            </a:r>
            <a:r>
              <a:rPr lang="en-US" dirty="0" err="1" smtClean="0"/>
              <a:t>Kasting</a:t>
            </a:r>
            <a:r>
              <a:rPr lang="en-US" dirty="0" smtClean="0"/>
              <a:t> </a:t>
            </a:r>
            <a:r>
              <a:rPr lang="en-US" dirty="0" err="1" smtClean="0"/>
              <a:t>ch.</a:t>
            </a:r>
            <a:r>
              <a:rPr lang="en-US" dirty="0" smtClean="0"/>
              <a:t>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111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9077" y="6475968"/>
            <a:ext cx="4961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 </a:t>
            </a:r>
            <a:r>
              <a:rPr lang="en-US" dirty="0" err="1" smtClean="0"/>
              <a:t>Dishoeck</a:t>
            </a:r>
            <a:r>
              <a:rPr lang="en-US" dirty="0" smtClean="0"/>
              <a:t> et al. </a:t>
            </a:r>
            <a:r>
              <a:rPr lang="en-US" i="1" dirty="0" smtClean="0"/>
              <a:t>in</a:t>
            </a:r>
            <a:r>
              <a:rPr lang="en-US" dirty="0" smtClean="0"/>
              <a:t> </a:t>
            </a:r>
            <a:r>
              <a:rPr lang="en-US" dirty="0" err="1" smtClean="0"/>
              <a:t>Protostars</a:t>
            </a:r>
            <a:r>
              <a:rPr lang="en-US" dirty="0" smtClean="0"/>
              <a:t> &amp; Planets VI,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77" y="45134"/>
            <a:ext cx="9187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Within </a:t>
            </a:r>
            <a:r>
              <a:rPr lang="en-US" dirty="0" err="1"/>
              <a:t>protoplanetary</a:t>
            </a:r>
            <a:r>
              <a:rPr lang="en-US" dirty="0"/>
              <a:t> disks, the habitable zone is in a region that theory suggests should be dry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441443"/>
            <a:ext cx="8394700" cy="59416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3500" y="2554069"/>
            <a:ext cx="2994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 = Main Belt (2-3.5 AU)</a:t>
            </a:r>
          </a:p>
          <a:p>
            <a:r>
              <a:rPr lang="en-US" dirty="0" smtClean="0"/>
              <a:t>TNO = </a:t>
            </a:r>
            <a:r>
              <a:rPr lang="en-US" dirty="0" err="1" smtClean="0"/>
              <a:t>TransNeptunian</a:t>
            </a:r>
            <a:r>
              <a:rPr lang="en-US" dirty="0" smtClean="0"/>
              <a:t>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351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5246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5900" y="6375400"/>
            <a:ext cx="329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Catling &amp; </a:t>
            </a:r>
            <a:r>
              <a:rPr lang="en-US" dirty="0" err="1" smtClean="0"/>
              <a:t>Kasting</a:t>
            </a:r>
            <a:r>
              <a:rPr lang="en-US" dirty="0" smtClean="0"/>
              <a:t> 2017, chapter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246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supplied directly as molecules, or contained within hydrated minerals, 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clathrates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or adsorbed to ice particles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protoplanetary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disks, the habitable zone is in a region that theory suggests should be dry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Volatiles can be released on impact, or as the result of planetary differentiation.</a:t>
            </a:r>
            <a:endParaRPr lang="en-US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7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77800"/>
            <a:ext cx="6502400" cy="650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Within-disk migration of impactors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0800" y="5756870"/>
            <a:ext cx="5237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Gas drag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/>
              <a:t>Type I migration (gravitational interaction between </a:t>
            </a:r>
          </a:p>
          <a:p>
            <a:r>
              <a:rPr lang="en-US" dirty="0" smtClean="0"/>
              <a:t>planet and disk)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87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125" y="0"/>
            <a:ext cx="519233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543294" y="4356101"/>
            <a:ext cx="428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Raymond chapter in </a:t>
            </a:r>
            <a:r>
              <a:rPr lang="en-US" dirty="0" err="1" smtClean="0"/>
              <a:t>Protostars</a:t>
            </a:r>
            <a:r>
              <a:rPr lang="en-US" dirty="0" smtClean="0"/>
              <a:t> &amp; Planets VI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6294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Scattering of impactors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7266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Presentation of Sections 1.1, 1.2, and all of section 3 from Meech and Raymond 2020. This is intended to cement/deepen the material that we will covered in last week's lecture on Volatile Supply.</a:t>
            </a:r>
            <a:br>
              <a:rPr lang="en-US"/>
            </a:br>
            <a:r>
              <a:rPr lang="en-US">
                <a:hlinkClick r:id="rId2"/>
              </a:rPr>
              <a:t>http://geosci.uchicago.edu/~kite/doc/Meech_and_Raymond_2020.pdf</a:t>
            </a:r>
            <a:r>
              <a:rPr lang="en-US"/>
              <a:t> 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68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984" y="0"/>
            <a:ext cx="68248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543294" y="4356101"/>
            <a:ext cx="428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Raymond chapter in </a:t>
            </a:r>
            <a:r>
              <a:rPr lang="en-US" dirty="0" err="1" smtClean="0"/>
              <a:t>Protostars</a:t>
            </a:r>
            <a:r>
              <a:rPr lang="en-US" dirty="0" smtClean="0"/>
              <a:t> &amp; Planets VI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6294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Scattering of impactors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3104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838" y="0"/>
            <a:ext cx="672981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11332"/>
            <a:ext cx="228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&amp; Ford </a:t>
            </a:r>
            <a:r>
              <a:rPr lang="en-US" dirty="0" err="1" smtClean="0"/>
              <a:t>arXiv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62944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Migration + Scattering of impactors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0783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5057"/>
            <a:ext cx="9144000" cy="7632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14918"/>
            <a:ext cx="4303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Dwarf planet Ceres is a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possible example of whole-planet migration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24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22338"/>
            <a:ext cx="3619500" cy="2544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Comets are not  likely to be the source of more than a small fraction of the water in Earth’s oceans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-1"/>
            <a:ext cx="5295900" cy="6750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3500" y="6235700"/>
            <a:ext cx="275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Dauphas</a:t>
            </a:r>
            <a:r>
              <a:rPr lang="en-US" dirty="0" smtClean="0"/>
              <a:t> &amp; </a:t>
            </a:r>
            <a:r>
              <a:rPr lang="en-US" dirty="0" err="1" smtClean="0"/>
              <a:t>Morbidelli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821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supplied directly as molecules, or contained within hydrated minerals, 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clathrates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or adsorbed to ice particles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protoplanetary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disks, the habitable zone is in a region that theory suggests should be dry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Volatiles can be released on impact, or as the result of planetary differentiation.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08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271" y="0"/>
            <a:ext cx="56187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7868"/>
            <a:ext cx="41407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Volatiles can be released on impact</a:t>
            </a:r>
            <a:endParaRPr lang="en-US" sz="2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04977"/>
            <a:ext cx="465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Tyburczy</a:t>
            </a:r>
            <a:r>
              <a:rPr lang="en-US" sz="1600" dirty="0" smtClean="0"/>
              <a:t> et al. Earth &amp; Planetary Science Letters 1986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117600"/>
            <a:ext cx="3561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has units of energy density</a:t>
            </a:r>
          </a:p>
          <a:p>
            <a:r>
              <a:rPr lang="en-US" dirty="0" smtClean="0"/>
              <a:t>(1/2 rho*v^2)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128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00" y="0"/>
            <a:ext cx="5321300" cy="8970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7868"/>
            <a:ext cx="41407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Volatiles can be released on impact</a:t>
            </a:r>
            <a:endParaRPr lang="en-US" sz="2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04977"/>
            <a:ext cx="2039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Catling &amp; </a:t>
            </a:r>
            <a:r>
              <a:rPr lang="en-US" sz="1600" dirty="0" err="1" smtClean="0"/>
              <a:t>Kasting</a:t>
            </a:r>
            <a:r>
              <a:rPr lang="en-US" sz="1600" dirty="0" smtClean="0"/>
              <a:t> </a:t>
            </a:r>
            <a:r>
              <a:rPr lang="en-US" sz="1600" dirty="0" err="1" smtClean="0"/>
              <a:t>ch.</a:t>
            </a:r>
            <a:r>
              <a:rPr lang="en-US" sz="1600" dirty="0" smtClean="0"/>
              <a:t> 6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0300"/>
            <a:ext cx="3999681" cy="171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91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4/5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Volatiles can be supplied directly as molecules, or contained within hydrated minerals, within </a:t>
            </a:r>
            <a:r>
              <a:rPr lang="en-US" dirty="0" err="1" smtClean="0"/>
              <a:t>clathrates</a:t>
            </a:r>
            <a:r>
              <a:rPr lang="en-US" dirty="0" smtClean="0"/>
              <a:t>, or adsorbed to ice particles</a:t>
            </a:r>
          </a:p>
          <a:p>
            <a:r>
              <a:rPr lang="en-US" dirty="0" smtClean="0"/>
              <a:t>Within </a:t>
            </a:r>
            <a:r>
              <a:rPr lang="en-US" dirty="0" err="1" smtClean="0"/>
              <a:t>protoplanetary</a:t>
            </a:r>
            <a:r>
              <a:rPr lang="en-US" dirty="0" smtClean="0"/>
              <a:t> disks, the habitable zone is in a region that theory suggests should be dry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</a:t>
            </a:r>
            <a:r>
              <a:rPr lang="en-US" i="1" dirty="0" smtClean="0"/>
              <a:t>equilibrium condensation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/>
              <a:t>Volatiles can be released on impact, or as the result of planetary differentiation.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324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615"/>
          </a:xfrm>
        </p:spPr>
        <p:txBody>
          <a:bodyPr>
            <a:normAutofit/>
          </a:bodyPr>
          <a:lstStyle/>
          <a:p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49615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Foundations (1-2 weeks)</a:t>
            </a:r>
          </a:p>
          <a:p>
            <a:r>
              <a:rPr lang="en-US" sz="2000" dirty="0" smtClean="0"/>
              <a:t>Earth history</a:t>
            </a:r>
          </a:p>
          <a:p>
            <a:r>
              <a:rPr lang="en-US" sz="2000" dirty="0" smtClean="0"/>
              <a:t>HZ concept, atmospheric science essentials</a:t>
            </a:r>
          </a:p>
          <a:p>
            <a:r>
              <a:rPr lang="en-US" sz="2000" dirty="0" smtClean="0"/>
              <a:t>Post-Hadean Earth system</a:t>
            </a:r>
          </a:p>
          <a:p>
            <a:pPr marL="0" indent="0">
              <a:buNone/>
            </a:pPr>
            <a:r>
              <a:rPr lang="en-US" b="1" dirty="0" smtClean="0"/>
              <a:t>Principles – how are habitable planets initiated and sustained? (4-5 weeks)</a:t>
            </a:r>
          </a:p>
          <a:p>
            <a:r>
              <a:rPr lang="en-US" sz="1900" dirty="0" smtClean="0"/>
              <a:t>Volatile supply, volatile escape</a:t>
            </a:r>
            <a:endParaRPr lang="en-US" sz="1900" dirty="0"/>
          </a:p>
          <a:p>
            <a:r>
              <a:rPr lang="en-US" sz="1900" dirty="0" smtClean="0"/>
              <a:t>Long-term climate evolution</a:t>
            </a:r>
          </a:p>
          <a:p>
            <a:r>
              <a:rPr lang="en-US" sz="1900" dirty="0"/>
              <a:t>Runaway </a:t>
            </a:r>
            <a:r>
              <a:rPr lang="en-US" sz="1900" dirty="0" smtClean="0"/>
              <a:t>greenhouse, moist greenhouse</a:t>
            </a:r>
            <a:endParaRPr lang="en-US" sz="1900" dirty="0"/>
          </a:p>
          <a:p>
            <a:pPr marL="0" indent="0">
              <a:buNone/>
            </a:pPr>
            <a:r>
              <a:rPr lang="en-US" b="1" dirty="0" smtClean="0"/>
              <a:t>Specifics (~2 weeks)</a:t>
            </a:r>
          </a:p>
          <a:p>
            <a:r>
              <a:rPr lang="en-US" sz="1900" dirty="0" smtClean="0"/>
              <a:t>Early Mars </a:t>
            </a:r>
          </a:p>
          <a:p>
            <a:r>
              <a:rPr lang="en-US" sz="1900" dirty="0" err="1" smtClean="0"/>
              <a:t>Hyperthermals</a:t>
            </a:r>
            <a:r>
              <a:rPr lang="en-US" sz="1900" dirty="0" smtClean="0"/>
              <a:t> on Earth</a:t>
            </a:r>
          </a:p>
          <a:p>
            <a:r>
              <a:rPr lang="en-US" sz="1900" dirty="0" smtClean="0"/>
              <a:t>Oceans within ice-covered moons</a:t>
            </a:r>
          </a:p>
          <a:p>
            <a:r>
              <a:rPr lang="en-US" sz="1900" dirty="0" err="1" smtClean="0"/>
              <a:t>Exoplanetary</a:t>
            </a:r>
            <a:r>
              <a:rPr lang="en-US" sz="1900" dirty="0" smtClean="0"/>
              <a:t> systems e.g. TRAPPIST-1 system</a:t>
            </a:r>
            <a:endParaRPr lang="en-US" sz="1900" dirty="0"/>
          </a:p>
        </p:txBody>
      </p:sp>
      <p:sp>
        <p:nvSpPr>
          <p:cNvPr id="4" name="Oval 3"/>
          <p:cNvSpPr/>
          <p:nvPr/>
        </p:nvSpPr>
        <p:spPr>
          <a:xfrm>
            <a:off x="2714625" y="3067050"/>
            <a:ext cx="173062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5245" y="305177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TODAY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50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13"/>
            <a:ext cx="8229600" cy="1143000"/>
          </a:xfrm>
        </p:spPr>
        <p:txBody>
          <a:bodyPr/>
          <a:lstStyle/>
          <a:p>
            <a:r>
              <a:rPr lang="en-US" b="1" dirty="0" smtClean="0"/>
              <a:t>Volatile escape </a:t>
            </a:r>
            <a:endParaRPr lang="en-US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46651" cy="4525963"/>
          </a:xfrm>
        </p:spPr>
        <p:txBody>
          <a:bodyPr/>
          <a:lstStyle/>
          <a:p>
            <a:r>
              <a:rPr lang="en-US" dirty="0" smtClean="0"/>
              <a:t>Atmospheric Escape</a:t>
            </a:r>
          </a:p>
          <a:p>
            <a:pPr lvl="1"/>
            <a:r>
              <a:rPr lang="en-US" dirty="0" smtClean="0"/>
              <a:t>Introduction to Atmospheric Escape</a:t>
            </a:r>
          </a:p>
          <a:p>
            <a:pPr lvl="1"/>
            <a:r>
              <a:rPr lang="en-US" dirty="0" smtClean="0"/>
              <a:t>Jeans Escape</a:t>
            </a:r>
            <a:endParaRPr lang="en-US" dirty="0"/>
          </a:p>
          <a:p>
            <a:pPr lvl="1"/>
            <a:r>
              <a:rPr lang="en-US" dirty="0" smtClean="0"/>
              <a:t>Introduction to Hydrodynamic Escape</a:t>
            </a:r>
          </a:p>
          <a:p>
            <a:pPr lvl="1"/>
            <a:r>
              <a:rPr lang="en-US" dirty="0" smtClean="0"/>
              <a:t>(If time permits:) </a:t>
            </a:r>
            <a:r>
              <a:rPr lang="en-US" dirty="0" err="1" smtClean="0"/>
              <a:t>Bondi</a:t>
            </a:r>
            <a:r>
              <a:rPr lang="en-US" dirty="0" smtClean="0"/>
              <a:t>-Hoyle Accretion</a:t>
            </a:r>
          </a:p>
        </p:txBody>
      </p:sp>
    </p:spTree>
    <p:extLst>
      <p:ext uri="{BB962C8B-B14F-4D97-AF65-F5344CB8AC3E}">
        <p14:creationId xmlns:p14="http://schemas.microsoft.com/office/powerpoint/2010/main" val="4026323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1644"/>
            <a:ext cx="9144000" cy="3415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347" y="0"/>
            <a:ext cx="1789894" cy="27279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354106" y="11758"/>
            <a:ext cx="14725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/>
              <a:t>Karen Meech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789" y="47033"/>
            <a:ext cx="726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The proposed </a:t>
            </a:r>
            <a:r>
              <a:rPr lang="en-US" i="1"/>
              <a:t>Proteus </a:t>
            </a:r>
            <a:r>
              <a:rPr lang="en-US"/>
              <a:t>mission would investigate the origin of Earth’s water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584993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4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Volatile escape - key concepts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404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Energy sources for atmospheric escape</a:t>
            </a:r>
          </a:p>
          <a:p>
            <a:pPr lvl="1"/>
            <a:r>
              <a:rPr lang="en-US" dirty="0"/>
              <a:t>Thermal, individual-photons, solar wind, impacts</a:t>
            </a:r>
          </a:p>
          <a:p>
            <a:r>
              <a:rPr lang="en-US" dirty="0" smtClean="0"/>
              <a:t>Bottlenecks </a:t>
            </a:r>
            <a:r>
              <a:rPr lang="en-US" dirty="0"/>
              <a:t>for atmospheric escape</a:t>
            </a:r>
          </a:p>
          <a:p>
            <a:pPr lvl="1"/>
            <a:r>
              <a:rPr lang="en-US" dirty="0"/>
              <a:t>Energy supply, </a:t>
            </a:r>
            <a:r>
              <a:rPr lang="en-US" dirty="0" err="1"/>
              <a:t>exobase</a:t>
            </a:r>
            <a:r>
              <a:rPr lang="en-US" dirty="0"/>
              <a:t>, </a:t>
            </a:r>
            <a:r>
              <a:rPr lang="en-US" dirty="0" err="1"/>
              <a:t>homopause</a:t>
            </a:r>
            <a:r>
              <a:rPr lang="en-US" dirty="0"/>
              <a:t>, condensation in atmosphere, condensation at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Escape parameter, </a:t>
            </a:r>
            <a:r>
              <a:rPr lang="en-US" dirty="0" err="1" smtClean="0"/>
              <a:t>exobase</a:t>
            </a:r>
            <a:r>
              <a:rPr lang="en-US" dirty="0" smtClean="0"/>
              <a:t>, Jeans escape</a:t>
            </a:r>
          </a:p>
          <a:p>
            <a:r>
              <a:rPr lang="en-US" dirty="0" smtClean="0"/>
              <a:t>The role of the sonic point in hydrodynamic escape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6898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815"/>
          </a:xfrm>
        </p:spPr>
        <p:txBody>
          <a:bodyPr>
            <a:noAutofit/>
          </a:bodyPr>
          <a:lstStyle/>
          <a:p>
            <a:pPr marL="742950" marR="0" lvl="1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 to Atmospheric Escape</a:t>
            </a:r>
            <a:b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69011"/>
            <a:ext cx="8443256" cy="4953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6635" y="3867369"/>
            <a:ext cx="846614" cy="40046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63249" y="2681812"/>
            <a:ext cx="1028643" cy="271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62585" y="2413993"/>
            <a:ext cx="1934543" cy="271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0172"/>
            <a:ext cx="8686800" cy="1425653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 smtClean="0"/>
              <a:t>Motivation:</a:t>
            </a:r>
            <a:r>
              <a:rPr lang="en-US" dirty="0" smtClean="0"/>
              <a:t> Most important process determining whether a planet’s surface can retain volatiles.</a:t>
            </a:r>
            <a:endParaRPr lang="en-US" b="1" dirty="0" smtClean="0"/>
          </a:p>
          <a:p>
            <a:r>
              <a:rPr lang="en-US" dirty="0" smtClean="0"/>
              <a:t>Atmospheric escape is the main channel through which the ocean is lost to space (e.g. seas of Mars, ocean-masses of water on  Venus).</a:t>
            </a:r>
          </a:p>
          <a:p>
            <a:r>
              <a:rPr lang="en-US" dirty="0" smtClean="0"/>
              <a:t>Is what makes runaway greenhouse irreversible (Venus)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602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Atmospheric escape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Especially important during the first 100 Myr</a:t>
            </a:r>
          </a:p>
          <a:p>
            <a:r>
              <a:rPr lang="en-US" dirty="0" smtClean="0"/>
              <a:t>Unavoidable </a:t>
            </a:r>
            <a:r>
              <a:rPr lang="en-US" dirty="0"/>
              <a:t>for rocky </a:t>
            </a:r>
            <a:r>
              <a:rPr lang="en-US" dirty="0" smtClean="0"/>
              <a:t>planets</a:t>
            </a:r>
          </a:p>
        </p:txBody>
      </p:sp>
    </p:spTree>
    <p:extLst>
      <p:ext uri="{BB962C8B-B14F-4D97-AF65-F5344CB8AC3E}">
        <p14:creationId xmlns:p14="http://schemas.microsoft.com/office/powerpoint/2010/main" val="3057823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0111"/>
          </a:xfrm>
        </p:spPr>
        <p:txBody>
          <a:bodyPr>
            <a:normAutofit/>
          </a:bodyPr>
          <a:lstStyle/>
          <a:p>
            <a:r>
              <a:rPr lang="en-US" dirty="0" smtClean="0"/>
              <a:t>Energy sources for atmospheric escape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891974" y="2036662"/>
            <a:ext cx="858054" cy="5377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50028" y="2389766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today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111"/>
            <a:ext cx="9144000" cy="5543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8416" y="944126"/>
            <a:ext cx="269355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25784" y="6413661"/>
            <a:ext cx="170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v</a:t>
            </a:r>
            <a:r>
              <a:rPr lang="en-US" i="1" dirty="0" smtClean="0"/>
              <a:t>ia James Wray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99110" y="1172463"/>
            <a:ext cx="10054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Today</a:t>
            </a:r>
            <a:endParaRPr lang="en-US" sz="25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034286" y="1649517"/>
            <a:ext cx="246937" cy="1847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93972" y="3656816"/>
            <a:ext cx="4680035" cy="27568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54266" y="6413661"/>
            <a:ext cx="191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ater in this course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974007" y="1942344"/>
            <a:ext cx="1431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covered</a:t>
            </a:r>
          </a:p>
          <a:p>
            <a:r>
              <a:rPr lang="en-US" dirty="0"/>
              <a:t>i</a:t>
            </a:r>
            <a:r>
              <a:rPr lang="en-US" dirty="0" smtClean="0"/>
              <a:t>n this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658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88" y="1328202"/>
            <a:ext cx="2209800" cy="447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630" y="1146351"/>
            <a:ext cx="4360370" cy="42542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1752" y="800934"/>
            <a:ext cx="445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hydrogen corona (</a:t>
            </a:r>
            <a:r>
              <a:rPr lang="en-US" dirty="0" err="1" smtClean="0"/>
              <a:t>Chauffray</a:t>
            </a:r>
            <a:r>
              <a:rPr lang="en-US" dirty="0" smtClean="0"/>
              <a:t> et al. 2008)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26064"/>
            <a:ext cx="2338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hydrogen corona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91598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What atmospheric escape looks like (inside the solar system):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343761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92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What atmospheric escape looks like (outside the solar system):</a:t>
            </a:r>
            <a:endParaRPr lang="en-US" sz="2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1" y="693737"/>
            <a:ext cx="5103899" cy="3856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185" y="4691542"/>
            <a:ext cx="2240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Ehrenreich</a:t>
            </a:r>
            <a:r>
              <a:rPr lang="en-US" dirty="0" smtClean="0"/>
              <a:t> et al. 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8668" y="5060874"/>
            <a:ext cx="423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GJ 436b (Neptune-sized planet in hot orbit)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130" y="823077"/>
            <a:ext cx="4836158" cy="41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33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94887" y="6267148"/>
            <a:ext cx="5986678" cy="19753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52764" y="1069221"/>
            <a:ext cx="1769660" cy="561379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49234" y="1131149"/>
            <a:ext cx="1769660" cy="539388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94887" y="865837"/>
            <a:ext cx="5254347" cy="40838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791" y="63666"/>
            <a:ext cx="2952886" cy="1214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2903" y="825604"/>
            <a:ext cx="2381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(= “escape parameter”)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936"/>
            <a:ext cx="5276714" cy="1143000"/>
          </a:xfrm>
        </p:spPr>
        <p:txBody>
          <a:bodyPr/>
          <a:lstStyle/>
          <a:p>
            <a:r>
              <a:rPr lang="en-US" b="1" dirty="0" smtClean="0"/>
              <a:t>Jeans parameter: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08160"/>
            <a:ext cx="5338490" cy="50589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74792" y="4726817"/>
            <a:ext cx="2148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&amp; </a:t>
            </a:r>
            <a:r>
              <a:rPr lang="en-US" dirty="0" err="1" smtClean="0"/>
              <a:t>Prinn</a:t>
            </a:r>
            <a:r>
              <a:rPr lang="en-US" dirty="0" smtClean="0"/>
              <a:t>,</a:t>
            </a:r>
          </a:p>
          <a:p>
            <a:r>
              <a:rPr lang="en-US" dirty="0" smtClean="0"/>
              <a:t>“Planets and their</a:t>
            </a:r>
          </a:p>
          <a:p>
            <a:r>
              <a:rPr lang="en-US" dirty="0"/>
              <a:t>a</a:t>
            </a:r>
            <a:r>
              <a:rPr lang="en-US" dirty="0" smtClean="0"/>
              <a:t>tmospheres,” p.108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5172" y="1663486"/>
            <a:ext cx="28008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&gt;&gt; 1: stable atmosphere,</a:t>
            </a:r>
          </a:p>
          <a:p>
            <a:r>
              <a:rPr lang="en-US" dirty="0"/>
              <a:t>	 </a:t>
            </a:r>
            <a:r>
              <a:rPr lang="en-US" dirty="0" smtClean="0"/>
              <a:t>hydrostatic,</a:t>
            </a:r>
          </a:p>
          <a:p>
            <a:r>
              <a:rPr lang="en-US" dirty="0"/>
              <a:t> </a:t>
            </a:r>
            <a:r>
              <a:rPr lang="en-US" dirty="0" smtClean="0"/>
              <a:t>         Jeans escape (usually</a:t>
            </a:r>
          </a:p>
          <a:p>
            <a:r>
              <a:rPr lang="en-US" dirty="0"/>
              <a:t> </a:t>
            </a:r>
            <a:r>
              <a:rPr lang="en-US" dirty="0" smtClean="0"/>
              <a:t>         slow)</a:t>
            </a:r>
          </a:p>
          <a:p>
            <a:endParaRPr lang="en-US" dirty="0" smtClean="0"/>
          </a:p>
          <a:p>
            <a:r>
              <a:rPr lang="en-US" dirty="0" smtClean="0"/>
              <a:t>~ 1: hydrodynamic</a:t>
            </a:r>
          </a:p>
          <a:p>
            <a:r>
              <a:rPr lang="en-US" dirty="0" smtClean="0"/>
              <a:t>        escape (often fast)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731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sets the rate of atmospheric escape?</a:t>
            </a:r>
            <a:br>
              <a:rPr lang="en-US" dirty="0" smtClean="0"/>
            </a:br>
            <a:r>
              <a:rPr lang="en-US" i="1" dirty="0" smtClean="0"/>
              <a:t>Possible bottlenecks</a:t>
            </a:r>
            <a:endParaRPr lang="en-US" i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87380" y="5761543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7380" y="5020316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7380" y="3611090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87380" y="2867642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80" y="5749785"/>
            <a:ext cx="250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Condensation at surface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47602" y="1683608"/>
            <a:ext cx="153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Energy supply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87380" y="5008100"/>
            <a:ext cx="2920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Condensation in atmosphere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7380" y="3611090"/>
            <a:ext cx="136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Homopause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87380" y="2870639"/>
            <a:ext cx="1009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Exobase</a:t>
            </a:r>
            <a:endParaRPr lang="en-US" i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64426" y="2372604"/>
            <a:ext cx="0" cy="37465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>
            <a:off x="3200473" y="1982382"/>
            <a:ext cx="627941" cy="769056"/>
          </a:xfrm>
          <a:prstGeom prst="curvedConnector2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12950" y="2370041"/>
            <a:ext cx="75521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Today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82015" y="2763189"/>
            <a:ext cx="1115089" cy="6606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7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Jeans Escape</a:t>
            </a:r>
            <a:b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(evaporation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atmosphere into space)</a:t>
            </a:r>
            <a:endParaRPr lang="en-US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270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98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Hydrostatic balance,  scale height, </a:t>
            </a:r>
            <a:r>
              <a:rPr lang="en-US" dirty="0" err="1" smtClean="0"/>
              <a:t>exobase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08" y="1001041"/>
            <a:ext cx="1640525" cy="969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08" y="1970652"/>
            <a:ext cx="1698911" cy="933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38" y="2904288"/>
            <a:ext cx="1887462" cy="861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33" y="4239217"/>
            <a:ext cx="3236971" cy="850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8730" y="4259718"/>
            <a:ext cx="3151380" cy="8297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68672" y="4504828"/>
            <a:ext cx="78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87449" y="2915900"/>
            <a:ext cx="517390" cy="850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04839" y="273123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cale height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6044" y="2049402"/>
            <a:ext cx="201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h</a:t>
            </a:r>
            <a:r>
              <a:rPr lang="en-US" dirty="0" smtClean="0">
                <a:solidFill>
                  <a:srgbClr val="3366FF"/>
                </a:solidFill>
              </a:rPr>
              <a:t>ydrostatic balance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763832" y="3680333"/>
            <a:ext cx="740810" cy="2100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04642" y="3702254"/>
            <a:ext cx="94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 K</a:t>
            </a:r>
            <a:r>
              <a:rPr lang="en-US" baseline="30000" dirty="0" smtClean="0"/>
              <a:t>-1</a:t>
            </a:r>
            <a:r>
              <a:rPr lang="en-US" dirty="0" smtClean="0"/>
              <a:t> kg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47491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3132"/>
            <a:ext cx="9144000" cy="6680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865" y="6387367"/>
            <a:ext cx="250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Meech &amp; Raymond 2020</a:t>
            </a:r>
          </a:p>
        </p:txBody>
      </p:sp>
    </p:spTree>
    <p:extLst>
      <p:ext uri="{BB962C8B-B14F-4D97-AF65-F5344CB8AC3E}">
        <p14:creationId xmlns:p14="http://schemas.microsoft.com/office/powerpoint/2010/main" val="37926761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98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Hydrostatic balance,  scale height, </a:t>
            </a:r>
            <a:r>
              <a:rPr lang="en-US" dirty="0" err="1" smtClean="0"/>
              <a:t>exobase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50" y="1205989"/>
            <a:ext cx="1627350" cy="10041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357" y="2210099"/>
            <a:ext cx="3911298" cy="8907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3676" y="4401053"/>
            <a:ext cx="5232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Comparing 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ex</a:t>
            </a:r>
            <a:r>
              <a:rPr lang="en-US" i="1" baseline="-25000" dirty="0"/>
              <a:t> </a:t>
            </a:r>
            <a:r>
              <a:rPr lang="en-US" dirty="0" smtClean="0"/>
              <a:t>to the surface number density sets the</a:t>
            </a:r>
          </a:p>
          <a:p>
            <a:r>
              <a:rPr lang="en-US" dirty="0"/>
              <a:t>d</a:t>
            </a:r>
            <a:r>
              <a:rPr lang="en-US" dirty="0" smtClean="0"/>
              <a:t>ividing line between planets with atmospheres and </a:t>
            </a:r>
          </a:p>
          <a:p>
            <a:r>
              <a:rPr lang="en-US" dirty="0" smtClean="0"/>
              <a:t>worlds with </a:t>
            </a:r>
            <a:r>
              <a:rPr lang="en-US" dirty="0" err="1" smtClean="0"/>
              <a:t>collisionless</a:t>
            </a:r>
            <a:r>
              <a:rPr lang="en-US" dirty="0" smtClean="0"/>
              <a:t> exospheres</a:t>
            </a:r>
            <a:r>
              <a:rPr lang="en-US" dirty="0"/>
              <a:t> </a:t>
            </a:r>
            <a:r>
              <a:rPr lang="en-US" dirty="0" smtClean="0"/>
              <a:t>(Moon, Mercury)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42297" y="1300340"/>
            <a:ext cx="191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  <a:r>
              <a:rPr lang="en-US" dirty="0" smtClean="0"/>
              <a:t> ~ 10</a:t>
            </a:r>
            <a:r>
              <a:rPr lang="en-US" baseline="30000" dirty="0" smtClean="0"/>
              <a:t>-10</a:t>
            </a:r>
            <a:r>
              <a:rPr lang="en-US" dirty="0" smtClean="0"/>
              <a:t> m usually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00890" y="1532038"/>
            <a:ext cx="224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10</a:t>
            </a:r>
            <a:r>
              <a:rPr lang="en-US" baseline="30000" dirty="0" smtClean="0"/>
              <a:t>-11</a:t>
            </a:r>
            <a:r>
              <a:rPr lang="en-US" dirty="0" smtClean="0"/>
              <a:t> m for atomic H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015" y="1289332"/>
            <a:ext cx="1270333" cy="4854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1859" y="3501852"/>
            <a:ext cx="930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Exobase</a:t>
            </a:r>
            <a:r>
              <a:rPr lang="en-US" b="1" dirty="0" smtClean="0"/>
              <a:t>: </a:t>
            </a:r>
            <a:r>
              <a:rPr lang="en-US" dirty="0" smtClean="0"/>
              <a:t>(1) Mean free path </a:t>
            </a:r>
            <a:r>
              <a:rPr lang="en-US" i="1" dirty="0" smtClean="0"/>
              <a:t>l</a:t>
            </a:r>
            <a:r>
              <a:rPr lang="en-US" dirty="0" smtClean="0"/>
              <a:t> = scale height.</a:t>
            </a:r>
          </a:p>
          <a:p>
            <a:r>
              <a:rPr lang="en-US" b="1" dirty="0"/>
              <a:t>	</a:t>
            </a:r>
            <a:r>
              <a:rPr lang="en-US" b="1" dirty="0" smtClean="0"/>
              <a:t>	</a:t>
            </a:r>
            <a:r>
              <a:rPr lang="en-US" dirty="0" smtClean="0"/>
              <a:t>(2) Altitude above which a vertically-rising molecule has a probability of collision of 1/e.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9032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Jeans escape is ‘evaporation’ of an atmosphere in to space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100"/>
            <a:ext cx="9144000" cy="3967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866" y="5403085"/>
            <a:ext cx="2952886" cy="1214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78549" y="3292310"/>
            <a:ext cx="1006080" cy="55399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000" i="1" dirty="0" smtClean="0"/>
              <a:t>R </a:t>
            </a:r>
            <a:r>
              <a:rPr lang="en-US" sz="3000" dirty="0" smtClean="0"/>
              <a:t>+</a:t>
            </a:r>
            <a:r>
              <a:rPr lang="en-US" sz="3000" i="1" dirty="0" smtClean="0"/>
              <a:t> z</a:t>
            </a:r>
            <a:endParaRPr 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4285099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 to Hydrodynamic Escape</a:t>
            </a:r>
            <a:b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142" y="1188661"/>
            <a:ext cx="8955858" cy="4525963"/>
          </a:xfrm>
        </p:spPr>
        <p:txBody>
          <a:bodyPr/>
          <a:lstStyle/>
          <a:p>
            <a:r>
              <a:rPr lang="en-US" dirty="0" smtClean="0"/>
              <a:t>De Laval nozzle (w/</a:t>
            </a:r>
            <a:r>
              <a:rPr lang="en-US" dirty="0" err="1" smtClean="0"/>
              <a:t>polytrope</a:t>
            </a:r>
            <a:r>
              <a:rPr lang="en-US" dirty="0" smtClean="0"/>
              <a:t> equation of state)</a:t>
            </a:r>
          </a:p>
          <a:p>
            <a:r>
              <a:rPr lang="en-US" dirty="0" smtClean="0"/>
              <a:t>Spherical outflows (</a:t>
            </a:r>
            <a:r>
              <a:rPr lang="en-US" dirty="0" err="1" smtClean="0"/>
              <a:t>polytrope</a:t>
            </a:r>
            <a:r>
              <a:rPr lang="en-US" dirty="0" smtClean="0"/>
              <a:t> &amp; isothermal)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152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286"/>
          </a:xfrm>
        </p:spPr>
        <p:txBody>
          <a:bodyPr>
            <a:normAutofit/>
          </a:bodyPr>
          <a:lstStyle/>
          <a:p>
            <a:r>
              <a:rPr lang="en-US" dirty="0" smtClean="0"/>
              <a:t>De Laval nozzle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653" y="683894"/>
            <a:ext cx="3504147" cy="2477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07" y="3569030"/>
            <a:ext cx="5479639" cy="655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304" y="3149566"/>
            <a:ext cx="399802" cy="41946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193853" y="3359298"/>
            <a:ext cx="3233693" cy="117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224031"/>
            <a:ext cx="2845649" cy="11431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1155" y="4462442"/>
            <a:ext cx="2002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1D, no body forces,</a:t>
            </a:r>
          </a:p>
          <a:p>
            <a:r>
              <a:rPr lang="en-US" dirty="0"/>
              <a:t>n</a:t>
            </a:r>
            <a:r>
              <a:rPr lang="en-US" dirty="0" smtClean="0"/>
              <a:t>o viscous forces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5301034"/>
            <a:ext cx="2041744" cy="6629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67286" y="390173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80326" y="4577426"/>
            <a:ext cx="129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67286" y="5324550"/>
            <a:ext cx="1931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“energy”</a:t>
            </a:r>
          </a:p>
          <a:p>
            <a:r>
              <a:rPr lang="en-US" dirty="0" smtClean="0"/>
              <a:t>(equation of state)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93654" y="5509216"/>
            <a:ext cx="1240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polytrope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3654" y="5963938"/>
            <a:ext cx="381000" cy="38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2344" y="5976538"/>
            <a:ext cx="2887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1: special case (isothermal)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57200" y="2698750"/>
            <a:ext cx="177800" cy="870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2052419"/>
            <a:ext cx="102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mass </a:t>
            </a:r>
          </a:p>
          <a:p>
            <a:pPr algn="ctr"/>
            <a:r>
              <a:rPr lang="en-US" dirty="0" smtClean="0"/>
              <a:t>flow rate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041525" y="2726185"/>
            <a:ext cx="0" cy="870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63326" y="2079854"/>
            <a:ext cx="2042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nozzle</a:t>
            </a:r>
          </a:p>
          <a:p>
            <a:pPr algn="ctr"/>
            <a:r>
              <a:rPr lang="en-US" dirty="0" smtClean="0"/>
              <a:t>cross-sectional area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028985" y="2698750"/>
            <a:ext cx="17646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793654" y="2079854"/>
            <a:ext cx="509195" cy="1682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74581" y="1433523"/>
            <a:ext cx="867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fluid</a:t>
            </a:r>
          </a:p>
          <a:p>
            <a:pPr algn="ctr"/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587763" y="2232254"/>
            <a:ext cx="910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fluid</a:t>
            </a:r>
          </a:p>
          <a:p>
            <a:pPr algn="ctr"/>
            <a:r>
              <a:rPr lang="en-US" dirty="0" smtClean="0"/>
              <a:t>velocity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3092344" y="2878585"/>
            <a:ext cx="828781" cy="883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355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62" y="435055"/>
            <a:ext cx="1711078" cy="1142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7367"/>
            <a:ext cx="9144000" cy="1615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4327" y="3609783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Divide by      , integrate both sides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642" y="3609783"/>
            <a:ext cx="236040" cy="374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183" y="4195518"/>
            <a:ext cx="4074613" cy="12729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558" y="38741"/>
            <a:ext cx="190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momentum: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400" y="131256"/>
            <a:ext cx="1854890" cy="13114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558" y="815367"/>
            <a:ext cx="165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sound speed </a:t>
            </a:r>
            <a:r>
              <a:rPr lang="en-US" i="1" dirty="0" err="1" smtClean="0"/>
              <a:t>c</a:t>
            </a:r>
            <a:r>
              <a:rPr lang="en-US" i="1" baseline="-25000" dirty="0" err="1" smtClean="0"/>
              <a:t>s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315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558" y="38741"/>
            <a:ext cx="1737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continuity: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27" y="408073"/>
            <a:ext cx="5479639" cy="655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40" y="1239502"/>
            <a:ext cx="4609481" cy="707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148" y="3286667"/>
            <a:ext cx="3486668" cy="10892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4327" y="3562751"/>
            <a:ext cx="136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Substitute in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14717" y="3544060"/>
            <a:ext cx="218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(from previous slide):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09" y="1832410"/>
            <a:ext cx="4915212" cy="11103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776" y="154774"/>
            <a:ext cx="2007755" cy="14194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299" y="4375940"/>
            <a:ext cx="6834596" cy="14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507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776" y="154774"/>
            <a:ext cx="2007755" cy="1419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1" y="117196"/>
            <a:ext cx="6549697" cy="14570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2702" y="1574256"/>
            <a:ext cx="2633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NOZZLE EQUATION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9538" y="2069290"/>
            <a:ext cx="880299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Neat features: </a:t>
            </a:r>
          </a:p>
          <a:p>
            <a:r>
              <a:rPr lang="en-US" dirty="0"/>
              <a:t>	</a:t>
            </a:r>
            <a:r>
              <a:rPr lang="en-US" dirty="0" smtClean="0"/>
              <a:t>	- Completely reversible (describes inflow and outflow) (u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/>
              <a:t>		</a:t>
            </a:r>
            <a:r>
              <a:rPr lang="en-US" dirty="0" smtClean="0"/>
              <a:t>  (e.g., loss of gas from a planet and accretion of gas onto a planet)</a:t>
            </a:r>
          </a:p>
          <a:p>
            <a:r>
              <a:rPr lang="en-US" dirty="0"/>
              <a:t>	</a:t>
            </a:r>
            <a:r>
              <a:rPr lang="en-US" dirty="0" smtClean="0"/>
              <a:t>	  (inflow of gas onto a star, and outflow of gas from a star = stellar wind / solar wind)</a:t>
            </a:r>
          </a:p>
          <a:p>
            <a:r>
              <a:rPr lang="en-US" dirty="0"/>
              <a:t>	</a:t>
            </a:r>
            <a:r>
              <a:rPr lang="en-US" dirty="0" smtClean="0"/>
              <a:t>	- If subsonic, then will accelerate on convergence and </a:t>
            </a:r>
            <a:r>
              <a:rPr lang="en-US" dirty="0" err="1" smtClean="0"/>
              <a:t>deccelerate</a:t>
            </a:r>
            <a:r>
              <a:rPr lang="en-US" dirty="0" smtClean="0"/>
              <a:t> on convergence</a:t>
            </a:r>
          </a:p>
          <a:p>
            <a:r>
              <a:rPr lang="en-US" dirty="0"/>
              <a:t>	</a:t>
            </a:r>
            <a:r>
              <a:rPr lang="en-US" dirty="0" smtClean="0"/>
              <a:t>	- If supersonic, then will accelerate on divergence and decelerate on convergence.</a:t>
            </a:r>
          </a:p>
          <a:p>
            <a:r>
              <a:rPr lang="en-US" dirty="0" smtClean="0"/>
              <a:t>		  (This is because supersonic flows are highly compressible; the increase in A leads 		    to large decrease in density, so u must increase by continuity).</a:t>
            </a:r>
          </a:p>
          <a:p>
            <a:r>
              <a:rPr lang="en-US" dirty="0" smtClean="0"/>
              <a:t>		- At the choke point, we must have either a sonic</a:t>
            </a:r>
            <a:r>
              <a:rPr lang="en-US" dirty="0" smtClean="0">
                <a:sym typeface="Wingdings"/>
              </a:rPr>
              <a:t> supersonic transition, or a 			  maximum or a minimum in velocity.</a:t>
            </a:r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975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51" y="23517"/>
            <a:ext cx="7127278" cy="654264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Spherical outflows &amp; the sonic radius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822" y="123616"/>
            <a:ext cx="1441933" cy="1910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6748" y="2034177"/>
            <a:ext cx="1541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Eugene Parker </a:t>
            </a:r>
          </a:p>
          <a:p>
            <a:r>
              <a:rPr lang="en-US" dirty="0" smtClean="0"/>
              <a:t>(U. Chicago)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51" y="893628"/>
            <a:ext cx="3164536" cy="2825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9243"/>
            <a:ext cx="9144000" cy="1643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66890" y="3598025"/>
            <a:ext cx="1230272" cy="1764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62155" y="2951694"/>
            <a:ext cx="1793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Basis for defining</a:t>
            </a: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onic radius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487" y="5327238"/>
            <a:ext cx="2132506" cy="13959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51380" y="5327238"/>
            <a:ext cx="2370418" cy="1395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21798" y="5855525"/>
            <a:ext cx="131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Sonic radius</a:t>
            </a:r>
          </a:p>
        </p:txBody>
      </p:sp>
    </p:spTree>
    <p:extLst>
      <p:ext uri="{BB962C8B-B14F-4D97-AF65-F5344CB8AC3E}">
        <p14:creationId xmlns:p14="http://schemas.microsoft.com/office/powerpoint/2010/main" val="10089524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7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250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531"/>
            <a:ext cx="5573264" cy="53519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0413" y="5316412"/>
            <a:ext cx="4217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Relevant cases for this course: </a:t>
            </a:r>
            <a:r>
              <a:rPr lang="en-US" b="1" dirty="0" smtClean="0"/>
              <a:t>V</a:t>
            </a:r>
            <a:r>
              <a:rPr lang="en-US" dirty="0" smtClean="0"/>
              <a:t> and </a:t>
            </a:r>
            <a:r>
              <a:rPr lang="en-US" b="1" dirty="0" smtClean="0"/>
              <a:t>VI</a:t>
            </a:r>
          </a:p>
          <a:p>
            <a:r>
              <a:rPr lang="en-US" b="1" dirty="0" smtClean="0"/>
              <a:t>I </a:t>
            </a:r>
            <a:r>
              <a:rPr lang="en-US" dirty="0" smtClean="0"/>
              <a:t>and </a:t>
            </a:r>
            <a:r>
              <a:rPr lang="en-US" b="1" dirty="0" smtClean="0"/>
              <a:t>II </a:t>
            </a:r>
            <a:r>
              <a:rPr lang="en-US" dirty="0" smtClean="0"/>
              <a:t>are unphysical </a:t>
            </a:r>
            <a:endParaRPr lang="en-US" b="1" dirty="0" smtClean="0"/>
          </a:p>
          <a:p>
            <a:r>
              <a:rPr lang="en-US" b="1" dirty="0" smtClean="0"/>
              <a:t>IV </a:t>
            </a:r>
            <a:r>
              <a:rPr lang="en-US" dirty="0" smtClean="0"/>
              <a:t>requires unrealistic boundary conditions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335" y="867853"/>
            <a:ext cx="20225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Bernoulli for a</a:t>
            </a:r>
          </a:p>
          <a:p>
            <a:r>
              <a:rPr lang="en-US" i="1" dirty="0" err="1" smtClean="0"/>
              <a:t>polytrope</a:t>
            </a:r>
            <a:r>
              <a:rPr lang="en-US" i="1" dirty="0" smtClean="0"/>
              <a:t> equation</a:t>
            </a:r>
          </a:p>
          <a:p>
            <a:r>
              <a:rPr lang="en-US" i="1" dirty="0"/>
              <a:t>o</a:t>
            </a:r>
            <a:r>
              <a:rPr lang="en-US" i="1" dirty="0" smtClean="0"/>
              <a:t>f state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895" y="0"/>
            <a:ext cx="5243105" cy="84352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2351225" y="326946"/>
            <a:ext cx="12573" cy="3747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5400000">
            <a:off x="1891786" y="1521091"/>
            <a:ext cx="13133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Sonic radius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9852009">
            <a:off x="3750015" y="1182773"/>
            <a:ext cx="64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479954">
            <a:off x="3489814" y="4002754"/>
            <a:ext cx="82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breeze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330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" y="177800"/>
            <a:ext cx="8857349" cy="56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573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49" y="52388"/>
            <a:ext cx="854392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special case of isothermal escape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51538" y="1010722"/>
            <a:ext cx="3692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Zahnle</a:t>
            </a:r>
            <a:r>
              <a:rPr lang="en-US" dirty="0" smtClean="0"/>
              <a:t> &amp; Catling 2017 (</a:t>
            </a:r>
            <a:r>
              <a:rPr lang="en-US" dirty="0" err="1" smtClean="0"/>
              <a:t>req’d</a:t>
            </a:r>
            <a:r>
              <a:rPr lang="en-US" dirty="0" smtClean="0"/>
              <a:t> reading)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1651000"/>
            <a:ext cx="2476500" cy="5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2282825"/>
            <a:ext cx="1701800" cy="59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" y="2755900"/>
            <a:ext cx="2603500" cy="1346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650" y="2498725"/>
            <a:ext cx="4178300" cy="133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" y="4102100"/>
            <a:ext cx="7734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9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9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969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5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Recent development: </a:t>
            </a:r>
            <a:br>
              <a:rPr lang="en-US" sz="3500" dirty="0" smtClean="0"/>
            </a:br>
            <a:r>
              <a:rPr lang="en-US" sz="3500" dirty="0" smtClean="0"/>
              <a:t>Rocky-planet destruction by hydrodynamic escape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43622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Main-sequence stars orbited by planets that are currently being destroyed: KIC 12557548, KOI-2700, K2-22. </a:t>
            </a:r>
          </a:p>
          <a:p>
            <a:pPr marL="0" indent="0">
              <a:buNone/>
            </a:pPr>
            <a:r>
              <a:rPr lang="en-US" sz="1600" dirty="0" smtClean="0"/>
              <a:t>E.g. Perez-Becker &amp; Chiang Astrophysical Journal 2013 “Catastrophic destruction of rocky planets.”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54690" y="1000988"/>
            <a:ext cx="841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N.B. This </a:t>
            </a:r>
            <a:r>
              <a:rPr lang="en-US" b="1" dirty="0" smtClean="0">
                <a:solidFill>
                  <a:srgbClr val="FF0000"/>
                </a:solidFill>
              </a:rPr>
              <a:t>does not </a:t>
            </a:r>
            <a:r>
              <a:rPr lang="en-US" dirty="0" smtClean="0">
                <a:solidFill>
                  <a:srgbClr val="FF0000"/>
                </a:solidFill>
              </a:rPr>
              <a:t>apply to planets near the habitable zone (due to low vapor pressures)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1" y="2042277"/>
            <a:ext cx="2339865" cy="2661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009" y="2042277"/>
            <a:ext cx="3135360" cy="2138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697" y="4146179"/>
            <a:ext cx="6604081" cy="27118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61753" y="2833739"/>
            <a:ext cx="2430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Notice the minimum</a:t>
            </a:r>
          </a:p>
          <a:p>
            <a:r>
              <a:rPr lang="en-US" i="1" dirty="0" smtClean="0"/>
              <a:t>in gas temperature - </a:t>
            </a:r>
          </a:p>
          <a:p>
            <a:r>
              <a:rPr lang="en-US" i="1" dirty="0"/>
              <a:t>d</a:t>
            </a:r>
            <a:r>
              <a:rPr lang="en-US" i="1" dirty="0" smtClean="0"/>
              <a:t>iscussed in this week’s</a:t>
            </a:r>
          </a:p>
          <a:p>
            <a:r>
              <a:rPr lang="en-US" i="1" dirty="0"/>
              <a:t>r</a:t>
            </a:r>
            <a:r>
              <a:rPr lang="en-US" i="1" dirty="0" smtClean="0"/>
              <a:t>eading (Walker et al.)</a:t>
            </a:r>
            <a:endParaRPr lang="en-US" i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868177" y="3210003"/>
            <a:ext cx="1093576" cy="329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61753" y="2054036"/>
            <a:ext cx="291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Destruction of Mercury-mass</a:t>
            </a:r>
          </a:p>
          <a:p>
            <a:r>
              <a:rPr lang="en-US" dirty="0"/>
              <a:t>p</a:t>
            </a:r>
            <a:r>
              <a:rPr lang="en-US" dirty="0" smtClean="0"/>
              <a:t>lanet: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4566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0"/>
            <a:ext cx="7200900" cy="5157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7459"/>
            <a:ext cx="9144000" cy="17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930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358"/>
            <a:ext cx="9144000" cy="1143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Noble gas abundance ratios and isotope ratios provide evidence for atmospheric loss.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44" y="1236262"/>
            <a:ext cx="7031223" cy="562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474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92" y="1227426"/>
            <a:ext cx="7239000" cy="509856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3352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 smtClean="0"/>
              <a:t>Relative to today’s Sun, the Sun around the time of the Moon-forming impact had lower bolometric luminosity, but much higher</a:t>
            </a:r>
            <a:r>
              <a:rPr lang="en-US" sz="2700" dirty="0"/>
              <a:t> </a:t>
            </a:r>
            <a:r>
              <a:rPr lang="en-US" sz="2700" dirty="0" smtClean="0"/>
              <a:t>EUV / soft X-ray luminosity.</a:t>
            </a:r>
            <a:endParaRPr lang="en-US" sz="2700" dirty="0"/>
          </a:p>
        </p:txBody>
      </p:sp>
      <p:sp>
        <p:nvSpPr>
          <p:cNvPr id="2" name="TextBox 1"/>
          <p:cNvSpPr txBox="1"/>
          <p:nvPr/>
        </p:nvSpPr>
        <p:spPr>
          <a:xfrm>
            <a:off x="5303435" y="6325991"/>
            <a:ext cx="3840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Zahnle</a:t>
            </a:r>
            <a:r>
              <a:rPr lang="en-US" dirty="0" smtClean="0"/>
              <a:t> et al. 2007 (in 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733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41497"/>
            <a:ext cx="8724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There have also been major recent developments in our understanding of Moon formation,</a:t>
            </a:r>
          </a:p>
          <a:p>
            <a:r>
              <a:rPr lang="en-US" i="1" dirty="0"/>
              <a:t>t</a:t>
            </a:r>
            <a:r>
              <a:rPr lang="en-US" i="1" dirty="0" smtClean="0"/>
              <a:t>he Moon’s orbital evolution, and Moon-induced tidal heating, but orbital/tidal effects are </a:t>
            </a:r>
          </a:p>
          <a:p>
            <a:r>
              <a:rPr lang="en-US" i="1" dirty="0" smtClean="0"/>
              <a:t>not part of this course.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162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Ocean removal by giant impacts? </a:t>
            </a:r>
            <a:r>
              <a:rPr lang="en-US" sz="2200" dirty="0"/>
              <a:t>(Ocean vaporization != ocean removal)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09866"/>
            <a:ext cx="5710050" cy="4061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9236" y="1225358"/>
            <a:ext cx="3527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Simulations suggest that the Moon-</a:t>
            </a:r>
          </a:p>
          <a:p>
            <a:r>
              <a:rPr lang="en-US" dirty="0"/>
              <a:t>f</a:t>
            </a:r>
            <a:r>
              <a:rPr lang="en-US" dirty="0" smtClean="0"/>
              <a:t>orming impact was marginally able</a:t>
            </a:r>
          </a:p>
          <a:p>
            <a:r>
              <a:rPr lang="en-US" dirty="0"/>
              <a:t>t</a:t>
            </a:r>
            <a:r>
              <a:rPr lang="en-US" dirty="0" smtClean="0"/>
              <a:t>o remove any pre-existing Earth</a:t>
            </a:r>
          </a:p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" y="5171747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Lock et al. LPSC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91549" y="3456925"/>
            <a:ext cx="2826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 smtClean="0"/>
              <a:t>s</a:t>
            </a:r>
            <a:r>
              <a:rPr lang="en-US" dirty="0" smtClean="0"/>
              <a:t> ~ </a:t>
            </a:r>
            <a:r>
              <a:rPr lang="en-US" i="1" dirty="0" smtClean="0"/>
              <a:t>v</a:t>
            </a:r>
            <a:r>
              <a:rPr lang="en-US" i="1" baseline="-25000" dirty="0" smtClean="0"/>
              <a:t>e</a:t>
            </a:r>
            <a:r>
              <a:rPr lang="en-US" baseline="30000" dirty="0" smtClean="0"/>
              <a:t>2 </a:t>
            </a:r>
            <a:r>
              <a:rPr lang="en-US" dirty="0" smtClean="0"/>
              <a:t>for oligarchic impact</a:t>
            </a:r>
            <a:endParaRPr lang="en-US" baseline="30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126" y="3826257"/>
            <a:ext cx="1745486" cy="87274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6753433" y="4546143"/>
            <a:ext cx="266619" cy="6256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67583" y="5089439"/>
            <a:ext cx="161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scape 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803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Volatile escape - key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404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Bottlenecks for atmospheric escape</a:t>
            </a:r>
          </a:p>
          <a:p>
            <a:pPr lvl="1"/>
            <a:r>
              <a:rPr lang="en-US" dirty="0"/>
              <a:t>Energy supply, </a:t>
            </a:r>
            <a:r>
              <a:rPr lang="en-US" dirty="0" err="1"/>
              <a:t>exobase</a:t>
            </a:r>
            <a:r>
              <a:rPr lang="en-US" dirty="0"/>
              <a:t>, </a:t>
            </a:r>
            <a:r>
              <a:rPr lang="en-US" dirty="0" err="1"/>
              <a:t>homopause</a:t>
            </a:r>
            <a:r>
              <a:rPr lang="en-US" dirty="0"/>
              <a:t>, condensation in atmosphere, condensation at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Energy </a:t>
            </a:r>
            <a:r>
              <a:rPr lang="en-US" dirty="0"/>
              <a:t>sources for atmospheric escape</a:t>
            </a:r>
          </a:p>
          <a:p>
            <a:pPr lvl="1"/>
            <a:r>
              <a:rPr lang="en-US" dirty="0"/>
              <a:t>Thermal, individual-photons, solar wind, </a:t>
            </a:r>
            <a:r>
              <a:rPr lang="en-US" dirty="0" smtClean="0"/>
              <a:t>impacts</a:t>
            </a:r>
          </a:p>
          <a:p>
            <a:r>
              <a:rPr lang="en-US" dirty="0" smtClean="0"/>
              <a:t>Escape parameter, </a:t>
            </a:r>
            <a:r>
              <a:rPr lang="en-US" dirty="0" err="1" smtClean="0"/>
              <a:t>exobase</a:t>
            </a:r>
            <a:r>
              <a:rPr lang="en-US" dirty="0" smtClean="0"/>
              <a:t>, Jeans escape</a:t>
            </a:r>
          </a:p>
          <a:p>
            <a:r>
              <a:rPr lang="en-US" dirty="0" smtClean="0"/>
              <a:t>The role of the sonic point in hydrodynamic escape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34392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Bonus slides – Volatile Delivery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664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685800"/>
            <a:ext cx="7175500" cy="5702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7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>Key points from Forget &amp; </a:t>
            </a:r>
            <a:r>
              <a:rPr lang="en-US" sz="3300" dirty="0" err="1" smtClean="0"/>
              <a:t>Leconte</a:t>
            </a:r>
            <a:r>
              <a:rPr lang="en-US" sz="3300" dirty="0" smtClean="0"/>
              <a:t> (2014):</a:t>
            </a:r>
            <a:br>
              <a:rPr lang="en-US" sz="3300" dirty="0" smtClean="0"/>
            </a:br>
            <a:r>
              <a:rPr lang="en-US" sz="3300" dirty="0" smtClean="0"/>
              <a:t>range of possible atmospheres (and the processes</a:t>
            </a:r>
            <a:br>
              <a:rPr lang="en-US" sz="3300" dirty="0" smtClean="0"/>
            </a:br>
            <a:r>
              <a:rPr lang="en-US" sz="3300" dirty="0" smtClean="0"/>
              <a:t>that separate them)</a:t>
            </a:r>
            <a:br>
              <a:rPr lang="en-US" sz="33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299200"/>
            <a:ext cx="3460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Forget &amp; </a:t>
            </a:r>
            <a:r>
              <a:rPr lang="en-US" dirty="0" err="1" smtClean="0"/>
              <a:t>Leconte</a:t>
            </a:r>
            <a:r>
              <a:rPr lang="en-US" dirty="0" smtClean="0"/>
              <a:t>, Phil. Trans.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190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22201" cy="6207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2880" y="5151120"/>
            <a:ext cx="122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2004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958" y="258762"/>
            <a:ext cx="3927042" cy="399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150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8200"/>
            <a:ext cx="6075766" cy="4380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878" y="0"/>
            <a:ext cx="4651022" cy="261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5850" y="2615168"/>
            <a:ext cx="2238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 Kuiper (U. Chicago)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3262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Pluto &amp; kin = The Kuiper Belt:</a:t>
            </a:r>
          </a:p>
          <a:p>
            <a:r>
              <a:rPr lang="en-US" b="1" dirty="0" smtClean="0"/>
              <a:t>(Planetary science with large </a:t>
            </a:r>
            <a:r>
              <a:rPr lang="en-US" b="1" i="1" dirty="0" smtClean="0"/>
              <a:t>n</a:t>
            </a:r>
            <a:r>
              <a:rPr lang="en-US" b="1" dirty="0" smtClean="0"/>
              <a:t>!)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755471"/>
            <a:ext cx="46990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Range of albedos, sizes, compositions,</a:t>
            </a:r>
          </a:p>
          <a:p>
            <a:r>
              <a:rPr lang="en-US" dirty="0"/>
              <a:t>d</a:t>
            </a:r>
            <a:r>
              <a:rPr lang="en-US" dirty="0" smtClean="0"/>
              <a:t>istances from the sun. Principal volatiles:</a:t>
            </a:r>
            <a:br>
              <a:rPr lang="en-US" dirty="0" smtClean="0"/>
            </a:br>
            <a:r>
              <a:rPr lang="en-US" dirty="0" smtClean="0"/>
              <a:t>N2, CO2, CO, CH4. H2O has negligible saturation</a:t>
            </a:r>
          </a:p>
          <a:p>
            <a:r>
              <a:rPr lang="en-US" dirty="0"/>
              <a:t>v</a:t>
            </a:r>
            <a:r>
              <a:rPr lang="en-US" dirty="0" smtClean="0"/>
              <a:t>apor pressure (only way to remove H2O is</a:t>
            </a:r>
          </a:p>
          <a:p>
            <a:r>
              <a:rPr lang="en-US" dirty="0" err="1" smtClean="0"/>
              <a:t>Nonthermal</a:t>
            </a:r>
            <a:r>
              <a:rPr lang="en-US" dirty="0" smtClean="0"/>
              <a:t> mechanisms, or </a:t>
            </a:r>
            <a:r>
              <a:rPr lang="en-US" dirty="0" err="1" smtClean="0"/>
              <a:t>cryovolcanism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27916" y="648866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ASIDE – NOT REQUIRED FOR HOMEWORK OR FINAL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2591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1" y="0"/>
            <a:ext cx="6705600" cy="5003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7916" y="648866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ASIDE – NOT REQUIRED FOR HOMEWORK OR FINAL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363769" y="2501900"/>
            <a:ext cx="368300" cy="35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32069" y="27686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Has CH4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192" y="2679700"/>
            <a:ext cx="3313043" cy="330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901" y="5060434"/>
            <a:ext cx="2698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Brown &amp; Schaller </a:t>
            </a:r>
            <a:r>
              <a:rPr lang="en-US" dirty="0" err="1" smtClean="0"/>
              <a:t>ApJ</a:t>
            </a:r>
            <a:r>
              <a:rPr lang="en-US" dirty="0" smtClean="0"/>
              <a:t> 2007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11097" y="1756370"/>
            <a:ext cx="2001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r>
              <a:rPr lang="en-US" dirty="0" smtClean="0"/>
              <a:t> distribution</a:t>
            </a:r>
          </a:p>
          <a:p>
            <a:r>
              <a:rPr lang="en-US" dirty="0"/>
              <a:t>o</a:t>
            </a:r>
            <a:r>
              <a:rPr lang="en-US" dirty="0" smtClean="0"/>
              <a:t>n Pluto from 2015</a:t>
            </a:r>
          </a:p>
          <a:p>
            <a:r>
              <a:rPr lang="en-US" dirty="0" smtClean="0"/>
              <a:t>flyby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189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465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212" y="0"/>
            <a:ext cx="443478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4569800" cy="2781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" y="1713468"/>
            <a:ext cx="363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Rankine-Hugoniot</a:t>
            </a:r>
            <a:r>
              <a:rPr lang="en-US" dirty="0" smtClean="0"/>
              <a:t> equation-of-state: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5809433"/>
            <a:ext cx="1625600" cy="4800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17700" y="5930599"/>
            <a:ext cx="219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Gruneisen</a:t>
            </a:r>
            <a:r>
              <a:rPr lang="en-US" dirty="0" smtClean="0"/>
              <a:t> parameter</a:t>
            </a:r>
            <a:endParaRPr lang="en-US" dirty="0"/>
          </a:p>
        </p:txBody>
      </p:sp>
      <p:sp>
        <p:nvSpPr>
          <p:cNvPr id="9" name="Right Brace 8"/>
          <p:cNvSpPr/>
          <p:nvPr/>
        </p:nvSpPr>
        <p:spPr>
          <a:xfrm rot="5400000">
            <a:off x="985837" y="4465179"/>
            <a:ext cx="263525" cy="38191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 rot="5400000">
            <a:off x="2617328" y="3493629"/>
            <a:ext cx="263525" cy="242661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2100" y="4732731"/>
            <a:ext cx="1038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diabatic</a:t>
            </a:r>
          </a:p>
          <a:p>
            <a:r>
              <a:rPr lang="en-US" dirty="0" smtClean="0"/>
              <a:t>heating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17700" y="4768094"/>
            <a:ext cx="1948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+entropy from</a:t>
            </a:r>
          </a:p>
          <a:p>
            <a:r>
              <a:rPr lang="en-US" dirty="0"/>
              <a:t>s</a:t>
            </a:r>
            <a:r>
              <a:rPr lang="en-US" dirty="0" smtClean="0"/>
              <a:t>hock deformation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" y="6488668"/>
            <a:ext cx="429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Karato</a:t>
            </a:r>
            <a:r>
              <a:rPr lang="en-US" i="1" dirty="0" smtClean="0"/>
              <a:t>, Proc. Japanese Acad. Series B, 2014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227629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00"/>
            <a:ext cx="9144000" cy="551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804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/>
          <a:lstStyle/>
          <a:p>
            <a:r>
              <a:rPr lang="en-US" b="1" dirty="0" smtClean="0"/>
              <a:t>Bonus slides – </a:t>
            </a:r>
            <a:r>
              <a:rPr lang="en-US" b="1" smtClean="0"/>
              <a:t>Volatile escape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605751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69011"/>
            <a:ext cx="8443256" cy="4953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6635" y="3867369"/>
            <a:ext cx="846614" cy="40046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63249" y="2681812"/>
            <a:ext cx="1028643" cy="271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62585" y="2413993"/>
            <a:ext cx="1934543" cy="271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946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10"/>
            <a:ext cx="9144000" cy="1143000"/>
          </a:xfrm>
        </p:spPr>
        <p:txBody>
          <a:bodyPr>
            <a:normAutofit/>
          </a:bodyPr>
          <a:lstStyle/>
          <a:p>
            <a:r>
              <a:rPr lang="en-US" sz="2700" dirty="0" smtClean="0"/>
              <a:t>Formation of Earth-sized planets involves giant (oligarchic) impacts.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116"/>
            <a:ext cx="6961427" cy="5735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3335" y="3054992"/>
            <a:ext cx="2043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 output </a:t>
            </a:r>
          </a:p>
          <a:p>
            <a:r>
              <a:rPr lang="en-US" i="1" dirty="0"/>
              <a:t>u</a:t>
            </a:r>
            <a:r>
              <a:rPr lang="en-US" i="1" dirty="0" smtClean="0"/>
              <a:t>nderlying this plot</a:t>
            </a:r>
          </a:p>
          <a:p>
            <a:r>
              <a:rPr lang="en-US" i="1" dirty="0"/>
              <a:t>w</a:t>
            </a:r>
            <a:r>
              <a:rPr lang="en-US" i="1" dirty="0" smtClean="0"/>
              <a:t>as generated by</a:t>
            </a:r>
          </a:p>
          <a:p>
            <a:r>
              <a:rPr lang="en-US" i="1" dirty="0" smtClean="0"/>
              <a:t>C. </a:t>
            </a:r>
            <a:r>
              <a:rPr lang="en-US" i="1" dirty="0" err="1" smtClean="0"/>
              <a:t>Cossou</a:t>
            </a:r>
            <a:r>
              <a:rPr lang="en-US" i="1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7646" y="2196848"/>
            <a:ext cx="177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= giant impacts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727147" y="2196848"/>
            <a:ext cx="234280" cy="46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27147" y="1484657"/>
            <a:ext cx="199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Masses of resulting </a:t>
            </a:r>
          </a:p>
          <a:p>
            <a:r>
              <a:rPr lang="en-US" dirty="0"/>
              <a:t>p</a:t>
            </a:r>
            <a:r>
              <a:rPr lang="en-US" dirty="0" smtClean="0"/>
              <a:t>lanets (Earths)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4073" y="4828490"/>
            <a:ext cx="3031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Simulation intended to</a:t>
            </a:r>
          </a:p>
          <a:p>
            <a:r>
              <a:rPr lang="en-US" i="1" dirty="0"/>
              <a:t>r</a:t>
            </a:r>
            <a:r>
              <a:rPr lang="en-US" i="1" dirty="0" smtClean="0"/>
              <a:t>eproduce “typical”</a:t>
            </a:r>
          </a:p>
          <a:p>
            <a:r>
              <a:rPr lang="en-US" i="1" dirty="0" smtClean="0"/>
              <a:t>Kepler system of short-period,</a:t>
            </a:r>
          </a:p>
          <a:p>
            <a:r>
              <a:rPr lang="en-US" i="1" dirty="0"/>
              <a:t>t</a:t>
            </a:r>
            <a:r>
              <a:rPr lang="en-US" i="1" dirty="0" smtClean="0"/>
              <a:t>ightly-packed inner planets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85114" y="4515169"/>
            <a:ext cx="20123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Moon-forming</a:t>
            </a:r>
          </a:p>
          <a:p>
            <a:r>
              <a:rPr lang="en-US" dirty="0" smtClean="0"/>
              <a:t>impact was not</a:t>
            </a:r>
          </a:p>
          <a:p>
            <a:r>
              <a:rPr lang="en-US" dirty="0"/>
              <a:t>t</a:t>
            </a:r>
            <a:r>
              <a:rPr lang="en-US" dirty="0" smtClean="0"/>
              <a:t>he last big impact</a:t>
            </a:r>
          </a:p>
          <a:p>
            <a:r>
              <a:rPr lang="en-US" dirty="0"/>
              <a:t>o</a:t>
            </a:r>
            <a:r>
              <a:rPr lang="en-US" dirty="0" smtClean="0"/>
              <a:t>n Earth, but it was</a:t>
            </a:r>
          </a:p>
          <a:p>
            <a:r>
              <a:rPr lang="en-US" dirty="0"/>
              <a:t>t</a:t>
            </a:r>
            <a:r>
              <a:rPr lang="en-US" dirty="0" smtClean="0"/>
              <a:t>he last time that </a:t>
            </a:r>
          </a:p>
          <a:p>
            <a:r>
              <a:rPr lang="en-US" dirty="0" smtClean="0"/>
              <a:t>Earth hit another </a:t>
            </a:r>
          </a:p>
          <a:p>
            <a:r>
              <a:rPr lang="en-US" dirty="0"/>
              <a:t>p</a:t>
            </a:r>
            <a:r>
              <a:rPr lang="en-US" dirty="0" smtClean="0"/>
              <a:t>lanet.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5990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583"/>
            <a:ext cx="8229600" cy="1300055"/>
          </a:xfrm>
        </p:spPr>
        <p:txBody>
          <a:bodyPr>
            <a:noAutofit/>
          </a:bodyPr>
          <a:lstStyle/>
          <a:p>
            <a:pPr marL="742950" marR="0" lvl="1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(If time permits:)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Bondi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-Hoyle Accretion</a:t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40" y="89470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					</a:t>
            </a:r>
            <a:r>
              <a:rPr lang="en-US" dirty="0" smtClean="0">
                <a:solidFill>
                  <a:srgbClr val="FF0000"/>
                </a:solidFill>
              </a:rPr>
              <a:t>Isothermal</a:t>
            </a:r>
            <a:r>
              <a:rPr lang="en-US" dirty="0" smtClean="0"/>
              <a:t> </a:t>
            </a:r>
            <a:r>
              <a:rPr lang="en-US" dirty="0" err="1" smtClean="0"/>
              <a:t>Bondi</a:t>
            </a:r>
            <a:r>
              <a:rPr lang="en-US" dirty="0" smtClean="0"/>
              <a:t>-Hoyle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60" y="1503910"/>
            <a:ext cx="3955163" cy="11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47" y="2610310"/>
            <a:ext cx="8078351" cy="12974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8053" y="3907789"/>
            <a:ext cx="116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(Bernoulli)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915707" y="1417638"/>
            <a:ext cx="0" cy="47544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804" y="3707995"/>
            <a:ext cx="2132506" cy="1395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193" y="427712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5784" y="5420668"/>
            <a:ext cx="39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21" y="5071440"/>
            <a:ext cx="7622619" cy="143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458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20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Isothermal </a:t>
            </a:r>
            <a:r>
              <a:rPr lang="en-US" dirty="0" err="1" smtClean="0"/>
              <a:t>Bondi</a:t>
            </a:r>
            <a:r>
              <a:rPr lang="en-US" dirty="0" smtClean="0"/>
              <a:t>-Hoyle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31" y="1248510"/>
            <a:ext cx="6936154" cy="1414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846" y="3204308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r </a:t>
            </a:r>
            <a:r>
              <a:rPr lang="en-US" dirty="0" smtClean="0">
                <a:sym typeface="Wingdings"/>
              </a:rPr>
              <a:t> 0, gas is in free fall</a:t>
            </a:r>
          </a:p>
          <a:p>
            <a:r>
              <a:rPr lang="en-US" dirty="0" smtClean="0">
                <a:sym typeface="Wingdings"/>
              </a:rPr>
              <a:t>As r  infinity, u = 0 implies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437" y="3467350"/>
            <a:ext cx="1475101" cy="607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956" y="4180679"/>
            <a:ext cx="3955163" cy="11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87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7149067" y="5092700"/>
            <a:ext cx="2755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Hilke</a:t>
            </a:r>
            <a:r>
              <a:rPr lang="en-US" dirty="0" smtClean="0"/>
              <a:t> </a:t>
            </a:r>
            <a:r>
              <a:rPr lang="en-US" dirty="0" err="1" smtClean="0"/>
              <a:t>Schlichting</a:t>
            </a:r>
            <a:r>
              <a:rPr lang="en-US" dirty="0" smtClean="0"/>
              <a:t> 2018 </a:t>
            </a:r>
            <a:r>
              <a:rPr lang="en-US" dirty="0" err="1" smtClean="0"/>
              <a:t>arXiv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2854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048310" y="2373748"/>
            <a:ext cx="456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Hadden</a:t>
            </a:r>
            <a:r>
              <a:rPr lang="en-US" dirty="0" smtClean="0"/>
              <a:t> &amp; </a:t>
            </a:r>
            <a:r>
              <a:rPr lang="en-US" dirty="0" err="1" smtClean="0"/>
              <a:t>Lithwick</a:t>
            </a:r>
            <a:r>
              <a:rPr lang="en-US" dirty="0" smtClean="0"/>
              <a:t>, Astrophysical Journal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71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7531101" y="5432305"/>
            <a:ext cx="248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Comet 67P from Rosetta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132556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2700" dirty="0"/>
              <a:t>Volatiles can be supplied directly as molecules, or contained within </a:t>
            </a:r>
            <a:r>
              <a:rPr lang="en-US" sz="2700" dirty="0" smtClean="0"/>
              <a:t>hydrated/C-bearing </a:t>
            </a:r>
            <a:r>
              <a:rPr lang="en-US" sz="2700" dirty="0"/>
              <a:t>minerals, within </a:t>
            </a:r>
            <a:r>
              <a:rPr lang="en-US" sz="2700" dirty="0" err="1"/>
              <a:t>clathrates</a:t>
            </a:r>
            <a:r>
              <a:rPr lang="en-US" sz="2700" dirty="0"/>
              <a:t>, or adsorbed to ice particles</a:t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1" y="901700"/>
            <a:ext cx="6261750" cy="5956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11669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lobe is </a:t>
            </a:r>
          </a:p>
          <a:p>
            <a:r>
              <a:rPr lang="en-US" dirty="0" smtClean="0"/>
              <a:t>2.6 km across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06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1005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Hydrated/C-bearing minerals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693" y="325436"/>
            <a:ext cx="4489490" cy="2936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93" y="3698875"/>
            <a:ext cx="3330893" cy="4270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70185"/>
            <a:ext cx="4794252" cy="3595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7250" y="325436"/>
            <a:ext cx="1208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Serpentine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96193" y="3698875"/>
            <a:ext cx="100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Graphite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5593" y="240085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674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</TotalTime>
  <Words>1929</Words>
  <Application>Microsoft Macintosh PowerPoint</Application>
  <PresentationFormat>On-screen Show (4:3)</PresentationFormat>
  <Paragraphs>306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GEOS 22060/ GEOS 32060 / ASTR 45900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Volatiles can be supplied directly as molecules, or contained within hydrated/C-bearing minerals, within clathrates, or adsorbed to ice particles </vt:lpstr>
      <vt:lpstr>Hydrated/C-bearing minerals</vt:lpstr>
      <vt:lpstr>PowerPoint Presentation</vt:lpstr>
      <vt:lpstr>Volatiles can be supplied directly as molecules, or contained within hydrated minerals, within clathrates, or adsorbed to ice particles </vt:lpstr>
      <vt:lpstr>PowerPoint Presentation</vt:lpstr>
      <vt:lpstr>Lecture 4 – volatile supply – key points</vt:lpstr>
      <vt:lpstr>PowerPoint Presentation</vt:lpstr>
      <vt:lpstr>PowerPoint Presentation</vt:lpstr>
      <vt:lpstr>PowerPoint Presentation</vt:lpstr>
      <vt:lpstr>Lecture 4 – volatile supply – key points</vt:lpstr>
      <vt:lpstr>Within-disk migration of impactors</vt:lpstr>
      <vt:lpstr>PowerPoint Presentation</vt:lpstr>
      <vt:lpstr>PowerPoint Presentation</vt:lpstr>
      <vt:lpstr>PowerPoint Presentation</vt:lpstr>
      <vt:lpstr>PowerPoint Presentation</vt:lpstr>
      <vt:lpstr>Comets are not  likely to be the source of more than a small fraction of the water in Earth’s oceans</vt:lpstr>
      <vt:lpstr>Lecture 4 – volatile supply – key points</vt:lpstr>
      <vt:lpstr>PowerPoint Presentation</vt:lpstr>
      <vt:lpstr>PowerPoint Presentation</vt:lpstr>
      <vt:lpstr>Lecture 4/5 – volatile supply – key points</vt:lpstr>
      <vt:lpstr>Course outline</vt:lpstr>
      <vt:lpstr>Volatile escape </vt:lpstr>
      <vt:lpstr>Volatile escape - key concepts</vt:lpstr>
      <vt:lpstr>Introduction to Atmospheric Escape </vt:lpstr>
      <vt:lpstr>Atmospheric escape</vt:lpstr>
      <vt:lpstr>Energy sources for atmospheric escape</vt:lpstr>
      <vt:lpstr>PowerPoint Presentation</vt:lpstr>
      <vt:lpstr>PowerPoint Presentation</vt:lpstr>
      <vt:lpstr>Jeans parameter:</vt:lpstr>
      <vt:lpstr>What sets the rate of atmospheric escape? Possible bottlenecks</vt:lpstr>
      <vt:lpstr>Jeans Escape (evaporation of atmosphere into space)</vt:lpstr>
      <vt:lpstr>Hydrostatic balance,  scale height, exobase</vt:lpstr>
      <vt:lpstr>Hydrostatic balance,  scale height, exobase</vt:lpstr>
      <vt:lpstr>Jeans escape is ‘evaporation’ of an atmosphere in to space</vt:lpstr>
      <vt:lpstr>Introduction to Hydrodynamic Escape </vt:lpstr>
      <vt:lpstr>De Laval nozzle</vt:lpstr>
      <vt:lpstr>PowerPoint Presentation</vt:lpstr>
      <vt:lpstr>PowerPoint Presentation</vt:lpstr>
      <vt:lpstr>PowerPoint Presentation</vt:lpstr>
      <vt:lpstr>Spherical outflows &amp; the sonic radius</vt:lpstr>
      <vt:lpstr>PowerPoint Presentation</vt:lpstr>
      <vt:lpstr>PowerPoint Presentation</vt:lpstr>
      <vt:lpstr>The special case of isothermal escape</vt:lpstr>
      <vt:lpstr>PowerPoint Presentation</vt:lpstr>
      <vt:lpstr>Recent development:  Rocky-planet destruction by hydrodynamic escape</vt:lpstr>
      <vt:lpstr>PowerPoint Presentation</vt:lpstr>
      <vt:lpstr>Noble gas abundance ratios and isotope ratios provide evidence for atmospheric loss.</vt:lpstr>
      <vt:lpstr> Relative to today’s Sun, the Sun around the time of the Moon-forming impact had lower bolometric luminosity, but much higher EUV / soft X-ray luminosity.</vt:lpstr>
      <vt:lpstr>PowerPoint Presentation</vt:lpstr>
      <vt:lpstr>Volatile escape - key concepts</vt:lpstr>
      <vt:lpstr>Bonus slides – Volatile Delivery</vt:lpstr>
      <vt:lpstr>Key points from Forget &amp; Leconte (2014): range of possible atmospheres (and the processes that separate them)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Bonus slides – Volatile escape</vt:lpstr>
      <vt:lpstr>PowerPoint Presentation</vt:lpstr>
      <vt:lpstr>Formation of Earth-sized planets involves giant (oligarchic) impacts.</vt:lpstr>
      <vt:lpstr>(If time permits:) Bondi-Hoyle Accretion </vt:lpstr>
      <vt:lpstr>Isothermal Bondi-Hoyle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187</cp:revision>
  <dcterms:created xsi:type="dcterms:W3CDTF">2016-01-07T03:39:51Z</dcterms:created>
  <dcterms:modified xsi:type="dcterms:W3CDTF">2020-01-21T04:51:18Z</dcterms:modified>
</cp:coreProperties>
</file>