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59" r:id="rId2"/>
    <p:sldId id="433" r:id="rId3"/>
    <p:sldId id="444" r:id="rId4"/>
    <p:sldId id="445" r:id="rId5"/>
    <p:sldId id="446" r:id="rId6"/>
    <p:sldId id="488" r:id="rId7"/>
    <p:sldId id="489" r:id="rId8"/>
    <p:sldId id="490" r:id="rId9"/>
    <p:sldId id="491" r:id="rId10"/>
    <p:sldId id="492" r:id="rId11"/>
    <p:sldId id="493" r:id="rId12"/>
    <p:sldId id="494" r:id="rId13"/>
    <p:sldId id="495" r:id="rId14"/>
    <p:sldId id="496" r:id="rId15"/>
    <p:sldId id="497" r:id="rId16"/>
    <p:sldId id="498" r:id="rId17"/>
    <p:sldId id="499" r:id="rId18"/>
    <p:sldId id="500" r:id="rId19"/>
    <p:sldId id="501" r:id="rId20"/>
    <p:sldId id="502" r:id="rId21"/>
    <p:sldId id="503" r:id="rId22"/>
    <p:sldId id="504" r:id="rId23"/>
    <p:sldId id="505" r:id="rId24"/>
    <p:sldId id="506" r:id="rId25"/>
    <p:sldId id="507" r:id="rId26"/>
    <p:sldId id="508" r:id="rId27"/>
    <p:sldId id="512" r:id="rId28"/>
    <p:sldId id="513" r:id="rId29"/>
    <p:sldId id="514" r:id="rId30"/>
    <p:sldId id="521" r:id="rId31"/>
    <p:sldId id="515" r:id="rId32"/>
    <p:sldId id="516" r:id="rId33"/>
    <p:sldId id="517" r:id="rId34"/>
    <p:sldId id="518" r:id="rId35"/>
    <p:sldId id="519" r:id="rId36"/>
    <p:sldId id="520" r:id="rId37"/>
    <p:sldId id="476" r:id="rId38"/>
    <p:sldId id="477" r:id="rId39"/>
    <p:sldId id="478" r:id="rId40"/>
    <p:sldId id="479" r:id="rId41"/>
    <p:sldId id="480" r:id="rId42"/>
    <p:sldId id="481" r:id="rId43"/>
    <p:sldId id="482" r:id="rId44"/>
    <p:sldId id="483" r:id="rId45"/>
    <p:sldId id="484" r:id="rId46"/>
    <p:sldId id="485" r:id="rId47"/>
    <p:sldId id="486" r:id="rId48"/>
    <p:sldId id="487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36" autoAdjust="0"/>
    <p:restoredTop sz="99890" autoAdjust="0"/>
  </p:normalViewPr>
  <p:slideViewPr>
    <p:cSldViewPr snapToGrid="0" snapToObjects="1">
      <p:cViewPr varScale="1">
        <p:scale>
          <a:sx n="111" d="100"/>
          <a:sy n="111" d="100"/>
        </p:scale>
        <p:origin x="-37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1/22/20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1/22/20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eosci.uchicago.edu/~kite/doc/Zahnle_and_Catling_2017.pdf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4.png"/><Relationship Id="rId5" Type="http://schemas.openxmlformats.org/officeDocument/2006/relationships/image" Target="../media/image36.png"/><Relationship Id="rId6" Type="http://schemas.openxmlformats.org/officeDocument/2006/relationships/image" Target="../media/image25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42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22060/ GEOS 32060 / ASTR 45900 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Lecture 6</a:t>
            </a:r>
          </a:p>
          <a:p>
            <a:r>
              <a:rPr lang="en-US" dirty="0"/>
              <a:t>Volatile escape</a:t>
            </a:r>
            <a:endParaRPr lang="en-US" dirty="0" smtClean="0"/>
          </a:p>
          <a:p>
            <a:r>
              <a:rPr lang="en-US" dirty="0"/>
              <a:t>Thursday 23 </a:t>
            </a:r>
            <a:r>
              <a:rPr lang="en-US" dirty="0" smtClean="0"/>
              <a:t>January 2020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8042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What makes a planet habitable?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292"/>
            <a:ext cx="9143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What atmospheric escape looks like (outside the solar system):</a:t>
            </a:r>
            <a:endParaRPr lang="en-US" sz="2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97" y="693736"/>
            <a:ext cx="5290627" cy="39978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6185" y="4691542"/>
            <a:ext cx="2240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Ehrenreich</a:t>
            </a:r>
            <a:r>
              <a:rPr lang="en-US" dirty="0" smtClean="0"/>
              <a:t> et al. 2015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8668" y="5060874"/>
            <a:ext cx="4236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GJ 436b (Neptune-sized planet in hot orbit)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130" y="823077"/>
            <a:ext cx="4836158" cy="413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66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94887" y="6267148"/>
            <a:ext cx="5986678" cy="197538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252764" y="1069221"/>
            <a:ext cx="1769660" cy="561379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649234" y="1131149"/>
            <a:ext cx="1769660" cy="539388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394887" y="865837"/>
            <a:ext cx="5254347" cy="40838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791" y="63666"/>
            <a:ext cx="2952886" cy="12141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52903" y="825604"/>
            <a:ext cx="2381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(= “escape parameter”)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936"/>
            <a:ext cx="5276714" cy="1143000"/>
          </a:xfrm>
        </p:spPr>
        <p:txBody>
          <a:bodyPr/>
          <a:lstStyle/>
          <a:p>
            <a:r>
              <a:rPr lang="en-US" b="1" dirty="0" smtClean="0"/>
              <a:t>Jeans parameter: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343196" y="1663486"/>
            <a:ext cx="280080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&gt;&gt; 1: stable atmosphere,</a:t>
            </a:r>
          </a:p>
          <a:p>
            <a:r>
              <a:rPr lang="en-US" dirty="0"/>
              <a:t>	 </a:t>
            </a:r>
            <a:r>
              <a:rPr lang="en-US" dirty="0" smtClean="0"/>
              <a:t>hydrostatic,</a:t>
            </a:r>
          </a:p>
          <a:p>
            <a:r>
              <a:rPr lang="en-US" dirty="0"/>
              <a:t> </a:t>
            </a:r>
            <a:r>
              <a:rPr lang="en-US" dirty="0" smtClean="0"/>
              <a:t>         Jeans escape (usually</a:t>
            </a:r>
          </a:p>
          <a:p>
            <a:r>
              <a:rPr lang="en-US" dirty="0"/>
              <a:t> </a:t>
            </a:r>
            <a:r>
              <a:rPr lang="en-US" dirty="0" smtClean="0"/>
              <a:t>         slow)</a:t>
            </a:r>
          </a:p>
          <a:p>
            <a:endParaRPr lang="en-US" dirty="0" smtClean="0"/>
          </a:p>
          <a:p>
            <a:r>
              <a:rPr lang="en-US" dirty="0" smtClean="0"/>
              <a:t>~ 1: hydrodynamic</a:t>
            </a:r>
          </a:p>
          <a:p>
            <a:r>
              <a:rPr lang="en-US" dirty="0" smtClean="0"/>
              <a:t>        escape (often fast)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84" y="1277819"/>
            <a:ext cx="6209112" cy="43796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43196" y="5657460"/>
            <a:ext cx="2495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Catling &amp; Kasting Fig. 5.4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771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sets the rate of atmospheric escape?</a:t>
            </a:r>
            <a:br>
              <a:rPr lang="en-US" dirty="0" smtClean="0"/>
            </a:br>
            <a:r>
              <a:rPr lang="en-US" i="1" dirty="0" smtClean="0"/>
              <a:t>Possible bottlenecks</a:t>
            </a:r>
            <a:endParaRPr lang="en-US" i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87380" y="5761543"/>
            <a:ext cx="33277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87380" y="5020316"/>
            <a:ext cx="33277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87380" y="3611090"/>
            <a:ext cx="33277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87380" y="2867642"/>
            <a:ext cx="33277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80" y="5749785"/>
            <a:ext cx="2504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Condensation at surface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3047602" y="1683608"/>
            <a:ext cx="1538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Energy supply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787380" y="5008100"/>
            <a:ext cx="2920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Condensation in atmosphere</a:t>
            </a:r>
            <a:endParaRPr lang="en-US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787380" y="3611090"/>
            <a:ext cx="1360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Homopause</a:t>
            </a:r>
            <a:endParaRPr lang="en-US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787380" y="2870639"/>
            <a:ext cx="1009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Exobase</a:t>
            </a:r>
            <a:endParaRPr lang="en-US" i="1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564426" y="2372604"/>
            <a:ext cx="0" cy="37465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 rot="5400000">
            <a:off x="3200473" y="1982382"/>
            <a:ext cx="627941" cy="769056"/>
          </a:xfrm>
          <a:prstGeom prst="curvedConnector2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12950" y="2370041"/>
            <a:ext cx="75521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Today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682015" y="2763189"/>
            <a:ext cx="1115089" cy="66068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5524" y="2343611"/>
            <a:ext cx="5064027" cy="37755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02857" y="6303783"/>
            <a:ext cx="3329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H-bearing species on Earth today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6530296" y="5934911"/>
            <a:ext cx="261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O: 0.4% in troposphere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674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742950" marR="0" lvl="1" indent="-2857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en-US" sz="4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Jeans Escape</a:t>
            </a:r>
            <a:br>
              <a:rPr kumimoji="0" lang="en-US" sz="4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(evaporation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atmosphere into space)</a:t>
            </a:r>
            <a:endParaRPr lang="en-US" sz="3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981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3627"/>
          </a:xfrm>
        </p:spPr>
        <p:txBody>
          <a:bodyPr/>
          <a:lstStyle/>
          <a:p>
            <a:r>
              <a:rPr lang="en-US" dirty="0" smtClean="0"/>
              <a:t>Failure of the hydrostatic equation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923" y="1042994"/>
            <a:ext cx="4241800" cy="596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45" y="1785621"/>
            <a:ext cx="4445000" cy="1181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87205" y="708961"/>
            <a:ext cx="385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Following Catling &amp; Kasting, section 5.3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718" y="2923325"/>
            <a:ext cx="3022600" cy="1168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718" y="4091725"/>
            <a:ext cx="5803900" cy="1384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718" y="5339198"/>
            <a:ext cx="4419600" cy="1295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38433" y="5785064"/>
            <a:ext cx="6713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(!)</a:t>
            </a:r>
            <a:endParaRPr lang="en-US" sz="4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031054" y="3268799"/>
            <a:ext cx="2614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gravity varies with height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71618" y="4549991"/>
            <a:ext cx="2342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integrate from surface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to some distance r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09761" y="5781739"/>
            <a:ext cx="3019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finite atmospheric 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pressure at infinite distance?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553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989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Hydrostatic balance,  scale height, </a:t>
            </a:r>
            <a:r>
              <a:rPr lang="en-US" dirty="0" err="1" smtClean="0"/>
              <a:t>exobase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08" y="1001041"/>
            <a:ext cx="1640525" cy="969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08" y="1970652"/>
            <a:ext cx="1698911" cy="933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038" y="2904288"/>
            <a:ext cx="1887462" cy="8618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633" y="4239217"/>
            <a:ext cx="3236971" cy="8502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8730" y="4259718"/>
            <a:ext cx="3151380" cy="8297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68672" y="4504828"/>
            <a:ext cx="78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587449" y="2915900"/>
            <a:ext cx="517390" cy="8502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104839" y="2731234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cale height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46044" y="2049402"/>
            <a:ext cx="2019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h</a:t>
            </a:r>
            <a:r>
              <a:rPr lang="en-US" dirty="0" smtClean="0">
                <a:solidFill>
                  <a:srgbClr val="3366FF"/>
                </a:solidFill>
              </a:rPr>
              <a:t>ydrostatic balance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1763832" y="3680333"/>
            <a:ext cx="740810" cy="21005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04642" y="3702254"/>
            <a:ext cx="946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 K</a:t>
            </a:r>
            <a:r>
              <a:rPr lang="en-US" baseline="30000" dirty="0" smtClean="0"/>
              <a:t>-1</a:t>
            </a:r>
            <a:r>
              <a:rPr lang="en-US" dirty="0" smtClean="0"/>
              <a:t> kg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95062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989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Hydrostatic balance,  scale height, </a:t>
            </a:r>
            <a:r>
              <a:rPr lang="en-US" dirty="0" err="1" smtClean="0"/>
              <a:t>exobase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50" y="1205989"/>
            <a:ext cx="1627350" cy="10041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803" y="1901370"/>
            <a:ext cx="3911298" cy="89073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53676" y="3826569"/>
            <a:ext cx="52328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Comparing </a:t>
            </a:r>
            <a:r>
              <a:rPr lang="en-US" i="1" dirty="0" err="1" smtClean="0"/>
              <a:t>n</a:t>
            </a:r>
            <a:r>
              <a:rPr lang="en-US" i="1" baseline="-25000" dirty="0" err="1" smtClean="0"/>
              <a:t>ex</a:t>
            </a:r>
            <a:r>
              <a:rPr lang="en-US" i="1" baseline="-25000" dirty="0"/>
              <a:t> </a:t>
            </a:r>
            <a:r>
              <a:rPr lang="en-US" dirty="0" smtClean="0"/>
              <a:t>to the surface number density sets the</a:t>
            </a:r>
          </a:p>
          <a:p>
            <a:r>
              <a:rPr lang="en-US" dirty="0"/>
              <a:t>d</a:t>
            </a:r>
            <a:r>
              <a:rPr lang="en-US" dirty="0" smtClean="0"/>
              <a:t>ividing line between planets with atmospheres and </a:t>
            </a:r>
          </a:p>
          <a:p>
            <a:r>
              <a:rPr lang="en-US" dirty="0" smtClean="0"/>
              <a:t>worlds with </a:t>
            </a:r>
            <a:r>
              <a:rPr lang="en-US" dirty="0" err="1" smtClean="0"/>
              <a:t>collisionless</a:t>
            </a:r>
            <a:r>
              <a:rPr lang="en-US" dirty="0" smtClean="0"/>
              <a:t> exospheres</a:t>
            </a:r>
            <a:r>
              <a:rPr lang="en-US" dirty="0"/>
              <a:t> </a:t>
            </a:r>
            <a:r>
              <a:rPr lang="en-US" dirty="0" smtClean="0"/>
              <a:t>(Moon, Mercury)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642297" y="1300340"/>
            <a:ext cx="191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</a:t>
            </a:r>
            <a:r>
              <a:rPr lang="en-US" dirty="0" smtClean="0"/>
              <a:t> ~ 10</a:t>
            </a:r>
            <a:r>
              <a:rPr lang="en-US" baseline="30000" dirty="0" smtClean="0"/>
              <a:t>-10</a:t>
            </a:r>
            <a:r>
              <a:rPr lang="en-US" dirty="0" smtClean="0"/>
              <a:t> m usually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900890" y="1532038"/>
            <a:ext cx="2243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 10</a:t>
            </a:r>
            <a:r>
              <a:rPr lang="en-US" baseline="30000" dirty="0" smtClean="0"/>
              <a:t>-11</a:t>
            </a:r>
            <a:r>
              <a:rPr lang="en-US" dirty="0" smtClean="0"/>
              <a:t> m for atomic H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2015" y="1289332"/>
            <a:ext cx="1270333" cy="48541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-9249" y="2927368"/>
            <a:ext cx="930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Exobase</a:t>
            </a:r>
            <a:r>
              <a:rPr lang="en-US" b="1" dirty="0" smtClean="0"/>
              <a:t>: </a:t>
            </a:r>
            <a:r>
              <a:rPr lang="en-US" dirty="0" smtClean="0"/>
              <a:t>(1) Mean free path </a:t>
            </a:r>
            <a:r>
              <a:rPr lang="en-US" i="1" dirty="0" smtClean="0"/>
              <a:t>l</a:t>
            </a:r>
            <a:r>
              <a:rPr lang="en-US" dirty="0" smtClean="0"/>
              <a:t> = scale height.</a:t>
            </a:r>
          </a:p>
          <a:p>
            <a:r>
              <a:rPr lang="en-US" b="1" dirty="0"/>
              <a:t>	</a:t>
            </a:r>
            <a:r>
              <a:rPr lang="en-US" b="1" dirty="0" smtClean="0"/>
              <a:t>	</a:t>
            </a:r>
            <a:r>
              <a:rPr lang="en-US" dirty="0" smtClean="0"/>
              <a:t>(2) Altitude above which a vertically-rising molecule has a probability of collision of 1/e.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52865" y="4923551"/>
            <a:ext cx="6314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Exobase</a:t>
            </a:r>
            <a:r>
              <a:rPr lang="en-US" b="1" dirty="0" smtClean="0"/>
              <a:t> on Earth today: </a:t>
            </a:r>
            <a:r>
              <a:rPr lang="en-US" dirty="0" smtClean="0"/>
              <a:t>Density ~4 x 10</a:t>
            </a:r>
            <a:r>
              <a:rPr lang="en-US" baseline="30000" dirty="0" smtClean="0"/>
              <a:t>7</a:t>
            </a:r>
            <a:r>
              <a:rPr lang="en-US" dirty="0" smtClean="0"/>
              <a:t> cm</a:t>
            </a:r>
            <a:r>
              <a:rPr lang="en-US" baseline="30000" dirty="0" smtClean="0"/>
              <a:t>-3</a:t>
            </a:r>
            <a:r>
              <a:rPr lang="en-US" dirty="0" smtClean="0"/>
              <a:t>. </a:t>
            </a:r>
          </a:p>
          <a:p>
            <a:r>
              <a:rPr lang="en-US" dirty="0" smtClean="0"/>
              <a:t>Dominant species at </a:t>
            </a:r>
            <a:r>
              <a:rPr lang="en-US" dirty="0" err="1" smtClean="0"/>
              <a:t>exobase</a:t>
            </a:r>
            <a:r>
              <a:rPr lang="en-US" dirty="0" smtClean="0"/>
              <a:t> is atomic O, which does not escape.</a:t>
            </a:r>
            <a:endParaRPr lang="en-US" b="1" baseline="30000" dirty="0"/>
          </a:p>
        </p:txBody>
      </p:sp>
    </p:spTree>
    <p:extLst>
      <p:ext uri="{BB962C8B-B14F-4D97-AF65-F5344CB8AC3E}">
        <p14:creationId xmlns:p14="http://schemas.microsoft.com/office/powerpoint/2010/main" val="694650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211"/>
            <a:ext cx="9144000" cy="641054"/>
          </a:xfrm>
        </p:spPr>
        <p:txBody>
          <a:bodyPr>
            <a:normAutofit/>
          </a:bodyPr>
          <a:lstStyle/>
          <a:p>
            <a:r>
              <a:rPr lang="en-US" sz="2700" dirty="0" smtClean="0"/>
              <a:t>Jeans escape is ‘evaporation’ of an atmosphere in to space</a:t>
            </a:r>
            <a:endParaRPr lang="en-US" sz="27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866" y="5403085"/>
            <a:ext cx="2952886" cy="12141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1265"/>
            <a:ext cx="6429770" cy="44571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29770" y="4066799"/>
            <a:ext cx="1864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 atoms @ 1000K</a:t>
            </a:r>
          </a:p>
          <a:p>
            <a:r>
              <a:rPr lang="en-US" dirty="0" smtClean="0"/>
              <a:t>(Earth </a:t>
            </a:r>
            <a:r>
              <a:rPr lang="en-US" dirty="0" err="1" smtClean="0"/>
              <a:t>exobase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29770" y="5303724"/>
            <a:ext cx="2242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What will the O 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distribution look like?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261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82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285225" y="2887579"/>
            <a:ext cx="288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128" y="5609015"/>
            <a:ext cx="1993900" cy="11303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69458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742950" marR="0" lvl="1" indent="-28575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Introduction to Hydrodynamic Escape</a:t>
            </a:r>
            <a:b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142" y="1188661"/>
            <a:ext cx="8955858" cy="4525963"/>
          </a:xfrm>
        </p:spPr>
        <p:txBody>
          <a:bodyPr/>
          <a:lstStyle/>
          <a:p>
            <a:r>
              <a:rPr lang="en-US" dirty="0" smtClean="0"/>
              <a:t>De Laval nozzle (w/</a:t>
            </a:r>
            <a:r>
              <a:rPr lang="en-US" dirty="0" err="1" smtClean="0"/>
              <a:t>polytrope</a:t>
            </a:r>
            <a:r>
              <a:rPr lang="en-US" dirty="0" smtClean="0"/>
              <a:t> equation of state)</a:t>
            </a:r>
          </a:p>
          <a:p>
            <a:r>
              <a:rPr lang="en-US" dirty="0" smtClean="0"/>
              <a:t>Spherical outflows/inflows (</a:t>
            </a:r>
            <a:r>
              <a:rPr lang="en-US" dirty="0" err="1" smtClean="0"/>
              <a:t>polytrope</a:t>
            </a:r>
            <a:r>
              <a:rPr lang="en-US" dirty="0" smtClean="0"/>
              <a:t> &amp; isothermal)</a:t>
            </a:r>
          </a:p>
          <a:p>
            <a:pPr lvl="1"/>
            <a:r>
              <a:rPr lang="en-US" dirty="0" smtClean="0"/>
              <a:t>Relevant to solar wind, </a:t>
            </a:r>
            <a:r>
              <a:rPr lang="en-US" dirty="0" err="1" smtClean="0"/>
              <a:t>Bondi</a:t>
            </a:r>
            <a:r>
              <a:rPr lang="en-US" dirty="0" smtClean="0"/>
              <a:t>-Hoyle accretion of stars and gas-giant planets, and hydrodynamic escape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496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/>
            </a:r>
            <a:br>
              <a:rPr lang="en-US"/>
            </a:br>
            <a:r>
              <a:rPr lang="en-US"/>
              <a:t>Presentation of Sections 1 and 2.1 from Zahnle and Catling 2017. This is intended to cement/deepen the material that we will cover in the Volatile Loss section of the course. </a:t>
            </a:r>
            <a:r>
              <a:rPr lang="en-US">
                <a:hlinkClick r:id="rId2"/>
              </a:rPr>
              <a:t>http://geosci.uchicago.edu/~kite/doc/Zahnle_and_Catling_2017.pdf</a:t>
            </a:r>
            <a:r>
              <a:rPr lang="en-US"/>
              <a:t> </a:t>
            </a:r>
            <a:r>
              <a:rPr lang="en-US"/>
              <a:t/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68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286"/>
          </a:xfrm>
        </p:spPr>
        <p:txBody>
          <a:bodyPr>
            <a:normAutofit/>
          </a:bodyPr>
          <a:lstStyle/>
          <a:p>
            <a:r>
              <a:rPr lang="en-US" dirty="0" smtClean="0"/>
              <a:t>De Laval nozzle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2653" y="683894"/>
            <a:ext cx="3504147" cy="24774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07" y="3569030"/>
            <a:ext cx="5479639" cy="655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9304" y="3149566"/>
            <a:ext cx="399802" cy="41946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5193853" y="3359298"/>
            <a:ext cx="3233693" cy="1175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224031"/>
            <a:ext cx="2845649" cy="11431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61155" y="4462442"/>
            <a:ext cx="2002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1D, no body forces,</a:t>
            </a:r>
          </a:p>
          <a:p>
            <a:r>
              <a:rPr lang="en-US" dirty="0"/>
              <a:t>n</a:t>
            </a:r>
            <a:r>
              <a:rPr lang="en-US" dirty="0" smtClean="0"/>
              <a:t>o viscous forces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5301034"/>
            <a:ext cx="2041744" cy="6629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67286" y="390173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continuity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680326" y="4577426"/>
            <a:ext cx="1294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momentum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667286" y="5324550"/>
            <a:ext cx="1931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“energy”</a:t>
            </a:r>
          </a:p>
          <a:p>
            <a:r>
              <a:rPr lang="en-US" dirty="0" smtClean="0"/>
              <a:t>(equation of state)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793654" y="5509216"/>
            <a:ext cx="1240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polytrope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3654" y="5963938"/>
            <a:ext cx="381000" cy="381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92344" y="5976538"/>
            <a:ext cx="2887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1: special case (isothermal) 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57200" y="2698750"/>
            <a:ext cx="177800" cy="8702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2052419"/>
            <a:ext cx="1028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mass </a:t>
            </a:r>
          </a:p>
          <a:p>
            <a:pPr algn="ctr"/>
            <a:r>
              <a:rPr lang="en-US" dirty="0" smtClean="0"/>
              <a:t>flow rate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041525" y="2726185"/>
            <a:ext cx="0" cy="8702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63326" y="2079854"/>
            <a:ext cx="2042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nozzle</a:t>
            </a:r>
          </a:p>
          <a:p>
            <a:pPr algn="ctr"/>
            <a:r>
              <a:rPr lang="en-US" dirty="0" smtClean="0"/>
              <a:t>cross-sectional area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028985" y="2698750"/>
            <a:ext cx="176466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2793654" y="2079854"/>
            <a:ext cx="509195" cy="16825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874581" y="1433523"/>
            <a:ext cx="867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fluid</a:t>
            </a:r>
          </a:p>
          <a:p>
            <a:pPr algn="ctr"/>
            <a:r>
              <a:rPr lang="en-US" dirty="0" smtClean="0"/>
              <a:t>density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587763" y="2232254"/>
            <a:ext cx="910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fluid</a:t>
            </a:r>
          </a:p>
          <a:p>
            <a:pPr algn="ctr"/>
            <a:r>
              <a:rPr lang="en-US" dirty="0" smtClean="0"/>
              <a:t>velocity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3092344" y="2878585"/>
            <a:ext cx="828781" cy="8837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480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662" y="435055"/>
            <a:ext cx="1711078" cy="1142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7367"/>
            <a:ext cx="9144000" cy="16153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4327" y="3609783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Divide by      , integrate both sides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1642" y="3609783"/>
            <a:ext cx="236040" cy="3744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5183" y="4195518"/>
            <a:ext cx="4074613" cy="12729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5558" y="38741"/>
            <a:ext cx="1900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momentum: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9400" y="131256"/>
            <a:ext cx="1854890" cy="13114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5558" y="815367"/>
            <a:ext cx="165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sound speed </a:t>
            </a:r>
            <a:r>
              <a:rPr lang="en-US" i="1" dirty="0" err="1" smtClean="0"/>
              <a:t>c</a:t>
            </a:r>
            <a:r>
              <a:rPr lang="en-US" i="1" baseline="-25000" dirty="0" err="1" smtClean="0"/>
              <a:t>s</a:t>
            </a:r>
            <a:r>
              <a:rPr lang="en-US" dirty="0" smtClean="0"/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7262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558" y="38741"/>
            <a:ext cx="1737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continuity: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27" y="408073"/>
            <a:ext cx="5479639" cy="655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640" y="1239502"/>
            <a:ext cx="4609481" cy="7078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8148" y="3286667"/>
            <a:ext cx="3486668" cy="10892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4327" y="3562751"/>
            <a:ext cx="136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Substitute in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14717" y="3544060"/>
            <a:ext cx="2187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(from previous slide):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909" y="1832410"/>
            <a:ext cx="4915212" cy="11103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4776" y="154774"/>
            <a:ext cx="2007755" cy="14194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299" y="4375940"/>
            <a:ext cx="6834596" cy="145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740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776" y="154774"/>
            <a:ext cx="2007755" cy="1419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71" y="117196"/>
            <a:ext cx="6549697" cy="14570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32702" y="1574256"/>
            <a:ext cx="2633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NOZZLE EQUATION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89538" y="2069290"/>
            <a:ext cx="8802993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Neat features: </a:t>
            </a:r>
          </a:p>
          <a:p>
            <a:r>
              <a:rPr lang="en-US" dirty="0"/>
              <a:t>	</a:t>
            </a:r>
            <a:r>
              <a:rPr lang="en-US" dirty="0" smtClean="0"/>
              <a:t>	- Completely reversible (describes inflow and outflow) (u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r>
              <a:rPr lang="en-US" dirty="0"/>
              <a:t>		</a:t>
            </a:r>
            <a:r>
              <a:rPr lang="en-US" dirty="0" smtClean="0"/>
              <a:t>  (e.g., loss of gas from a planet and accretion of gas onto a planet)</a:t>
            </a:r>
          </a:p>
          <a:p>
            <a:r>
              <a:rPr lang="en-US" dirty="0"/>
              <a:t>	</a:t>
            </a:r>
            <a:r>
              <a:rPr lang="en-US" dirty="0" smtClean="0"/>
              <a:t>	  (inflow of gas onto a star, and outflow of gas from a star = stellar wind / solar wind)</a:t>
            </a:r>
          </a:p>
          <a:p>
            <a:r>
              <a:rPr lang="en-US" dirty="0"/>
              <a:t>	</a:t>
            </a:r>
            <a:r>
              <a:rPr lang="en-US" dirty="0" smtClean="0"/>
              <a:t>	- If subsonic, then will accelerate on convergence and </a:t>
            </a:r>
            <a:r>
              <a:rPr lang="en-US" dirty="0" err="1" smtClean="0"/>
              <a:t>deccelerate</a:t>
            </a:r>
            <a:r>
              <a:rPr lang="en-US" dirty="0" smtClean="0"/>
              <a:t> on convergence</a:t>
            </a:r>
          </a:p>
          <a:p>
            <a:r>
              <a:rPr lang="en-US" dirty="0"/>
              <a:t>	</a:t>
            </a:r>
            <a:r>
              <a:rPr lang="en-US" dirty="0" smtClean="0"/>
              <a:t>	- If supersonic, then will accelerate on divergence and decelerate on convergence.</a:t>
            </a:r>
          </a:p>
          <a:p>
            <a:r>
              <a:rPr lang="en-US" dirty="0" smtClean="0"/>
              <a:t>		  (This is because supersonic flows are highly compressible; the increase in A leads 		    to large decrease in density, so u must increase by continuity).</a:t>
            </a:r>
          </a:p>
          <a:p>
            <a:r>
              <a:rPr lang="en-US" dirty="0" smtClean="0"/>
              <a:t>		- At the choke point, we must have either a sonic</a:t>
            </a:r>
            <a:r>
              <a:rPr lang="en-US" dirty="0" smtClean="0">
                <a:sym typeface="Wingdings"/>
              </a:rPr>
              <a:t> supersonic transition, or a 			  maximum or a minimum in velocity.</a:t>
            </a:r>
            <a:r>
              <a:rPr lang="en-US" dirty="0"/>
              <a:t>	</a:t>
            </a:r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9518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51" y="23517"/>
            <a:ext cx="7127278" cy="654264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Spherical outflows &amp; the sonic radius</a:t>
            </a:r>
            <a:endParaRPr lang="en-US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822" y="123616"/>
            <a:ext cx="1441933" cy="19105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26748" y="2034177"/>
            <a:ext cx="1541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Eugene Parker </a:t>
            </a:r>
          </a:p>
          <a:p>
            <a:r>
              <a:rPr lang="en-US" dirty="0" smtClean="0"/>
              <a:t>(U. Chicago)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51" y="893628"/>
            <a:ext cx="3164536" cy="28256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19243"/>
            <a:ext cx="9144000" cy="1643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466890" y="3598025"/>
            <a:ext cx="1230272" cy="1764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162155" y="2951694"/>
            <a:ext cx="1793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Basis for defining</a:t>
            </a:r>
          </a:p>
          <a:p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onic radius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2487" y="5327238"/>
            <a:ext cx="2132506" cy="13959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151380" y="5327238"/>
            <a:ext cx="2370418" cy="13959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521798" y="5855525"/>
            <a:ext cx="1313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Sonic radius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61755" y="124728"/>
            <a:ext cx="165231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Parker &amp;</a:t>
            </a:r>
          </a:p>
          <a:p>
            <a:r>
              <a:rPr lang="en-US" sz="2400" b="1" dirty="0" smtClean="0"/>
              <a:t>Chandra &amp;</a:t>
            </a:r>
          </a:p>
          <a:p>
            <a:r>
              <a:rPr lang="en-US" sz="2400" b="1" dirty="0" smtClean="0"/>
              <a:t>Fermi &amp;</a:t>
            </a:r>
          </a:p>
          <a:p>
            <a:r>
              <a:rPr lang="en-US" sz="2400" b="1" dirty="0" smtClean="0"/>
              <a:t>Compton &amp;</a:t>
            </a:r>
          </a:p>
          <a:p>
            <a:r>
              <a:rPr lang="en-US" sz="2400" b="1" dirty="0" smtClean="0"/>
              <a:t>Hubble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15439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0"/>
            <a:ext cx="7673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14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0"/>
            <a:ext cx="5993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04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678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1385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5100"/>
            <a:ext cx="9144000" cy="1143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Protective (?) role of planetary magnetic field with respect to solar wind stripping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8100"/>
            <a:ext cx="9144000" cy="423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573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1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75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381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Review: Volatile supply – key points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155700"/>
            <a:ext cx="8890000" cy="49704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Volatiles can be supplied directly as molecules, or contained within hydrated minerals, within </a:t>
            </a:r>
            <a:r>
              <a:rPr lang="en-US" dirty="0" err="1" smtClean="0"/>
              <a:t>clathrates</a:t>
            </a:r>
            <a:r>
              <a:rPr lang="en-US" dirty="0" smtClean="0"/>
              <a:t>, or adsorbed to ice particles</a:t>
            </a:r>
          </a:p>
          <a:p>
            <a:r>
              <a:rPr lang="en-US" dirty="0" smtClean="0"/>
              <a:t>Within </a:t>
            </a:r>
            <a:r>
              <a:rPr lang="en-US" dirty="0" err="1" smtClean="0"/>
              <a:t>protoplanetary</a:t>
            </a:r>
            <a:r>
              <a:rPr lang="en-US" dirty="0" smtClean="0"/>
              <a:t> disks, the habitable zone is in a region that theory suggests should be dry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(</a:t>
            </a:r>
            <a:r>
              <a:rPr lang="en-US" i="1" dirty="0" smtClean="0"/>
              <a:t>equilibrium condensation</a:t>
            </a:r>
            <a:r>
              <a:rPr lang="en-US" dirty="0" smtClean="0"/>
              <a:t>)</a:t>
            </a:r>
          </a:p>
          <a:p>
            <a:r>
              <a:rPr lang="en-US" dirty="0" smtClean="0"/>
              <a:t>Volatiles can be delivered to the habitable zone by within-disk migration of impactors, scattering of impactors, or whole-planet migration</a:t>
            </a:r>
          </a:p>
          <a:p>
            <a:r>
              <a:rPr lang="en-US" dirty="0" smtClean="0"/>
              <a:t>Volatiles can be released on impact, or as the result of planetary differentiation.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3244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595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3500" dirty="0" smtClean="0"/>
              <a:t>Recent development: </a:t>
            </a:r>
            <a:br>
              <a:rPr lang="en-US" sz="3500" dirty="0" smtClean="0"/>
            </a:br>
            <a:r>
              <a:rPr lang="en-US" sz="3500" dirty="0" smtClean="0"/>
              <a:t>Rocky-planet destruction by hydrodynamic escape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343622"/>
            <a:ext cx="9144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/>
              <a:t>Main-sequence stars orbited by planets that are currently being destroyed: KIC 12557548, KOI-2700, K2-22. </a:t>
            </a:r>
          </a:p>
          <a:p>
            <a:pPr marL="0" indent="0">
              <a:buNone/>
            </a:pPr>
            <a:r>
              <a:rPr lang="en-US" sz="1600" dirty="0" smtClean="0"/>
              <a:t>E.g. Perez-Becker &amp; Chiang Astrophysical Journal 2013 “Catastrophic destruction of rocky planets.”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54690" y="1000988"/>
            <a:ext cx="8417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N.B. This </a:t>
            </a:r>
            <a:r>
              <a:rPr lang="en-US" b="1" dirty="0" smtClean="0">
                <a:solidFill>
                  <a:srgbClr val="FF0000"/>
                </a:solidFill>
              </a:rPr>
              <a:t>does not </a:t>
            </a:r>
            <a:r>
              <a:rPr lang="en-US" dirty="0" smtClean="0">
                <a:solidFill>
                  <a:srgbClr val="FF0000"/>
                </a:solidFill>
              </a:rPr>
              <a:t>apply to planets near the habitable zone (due to low vapor pressures)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41" y="2042277"/>
            <a:ext cx="2339865" cy="2661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009" y="2042277"/>
            <a:ext cx="3135360" cy="21384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7697" y="4146179"/>
            <a:ext cx="6604081" cy="27118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61753" y="2833739"/>
            <a:ext cx="24307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Notice the minimum</a:t>
            </a:r>
          </a:p>
          <a:p>
            <a:r>
              <a:rPr lang="en-US" i="1" dirty="0" smtClean="0"/>
              <a:t>in gas temperature - </a:t>
            </a:r>
          </a:p>
          <a:p>
            <a:r>
              <a:rPr lang="en-US" i="1" dirty="0"/>
              <a:t>d</a:t>
            </a:r>
            <a:r>
              <a:rPr lang="en-US" i="1" dirty="0" smtClean="0"/>
              <a:t>iscussed in this week’s</a:t>
            </a:r>
          </a:p>
          <a:p>
            <a:r>
              <a:rPr lang="en-US" i="1" dirty="0"/>
              <a:t>r</a:t>
            </a:r>
            <a:r>
              <a:rPr lang="en-US" i="1" dirty="0" smtClean="0"/>
              <a:t>eading (Walker et al.)</a:t>
            </a:r>
            <a:endParaRPr lang="en-US" i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868177" y="3210003"/>
            <a:ext cx="1093576" cy="3292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961753" y="2054036"/>
            <a:ext cx="2919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Destruction of Mercury-mass</a:t>
            </a:r>
          </a:p>
          <a:p>
            <a:r>
              <a:rPr lang="en-US" dirty="0"/>
              <a:t>p</a:t>
            </a:r>
            <a:r>
              <a:rPr lang="en-US" dirty="0" smtClean="0"/>
              <a:t>lanet: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1418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0"/>
            <a:ext cx="7200900" cy="51572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07459"/>
            <a:ext cx="9144000" cy="175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119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358"/>
            <a:ext cx="9144000" cy="11430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Noble gas abundance ratios and isotope ratios provide evidence for atmospheric loss.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844" y="1236262"/>
            <a:ext cx="7031223" cy="562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85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692" y="1227426"/>
            <a:ext cx="7239000" cy="509856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13352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/>
            </a:r>
            <a:br>
              <a:rPr lang="en-US" sz="2700" dirty="0"/>
            </a:br>
            <a:r>
              <a:rPr lang="en-US" sz="2700" dirty="0" smtClean="0"/>
              <a:t>Relative to today’s Sun, the Sun around the time of the Moon-forming impact had lower bolometric luminosity, but much higher</a:t>
            </a:r>
            <a:r>
              <a:rPr lang="en-US" sz="2700" dirty="0"/>
              <a:t> </a:t>
            </a:r>
            <a:r>
              <a:rPr lang="en-US" sz="2700" dirty="0" smtClean="0"/>
              <a:t>EUV / soft X-ray luminosity.</a:t>
            </a:r>
            <a:endParaRPr lang="en-US" sz="2700" dirty="0"/>
          </a:p>
        </p:txBody>
      </p:sp>
      <p:sp>
        <p:nvSpPr>
          <p:cNvPr id="2" name="TextBox 1"/>
          <p:cNvSpPr txBox="1"/>
          <p:nvPr/>
        </p:nvSpPr>
        <p:spPr>
          <a:xfrm>
            <a:off x="5303435" y="6325991"/>
            <a:ext cx="3840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Zahnle</a:t>
            </a:r>
            <a:r>
              <a:rPr lang="en-US" dirty="0" smtClean="0"/>
              <a:t> et al. 2007 (in required reading)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4874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680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984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943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07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Lecture 6 key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4046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Bottlenecks for atmospheric escape</a:t>
            </a:r>
          </a:p>
          <a:p>
            <a:pPr lvl="1"/>
            <a:r>
              <a:rPr lang="en-US" dirty="0"/>
              <a:t>Energy supply, </a:t>
            </a:r>
            <a:r>
              <a:rPr lang="en-US" dirty="0" err="1"/>
              <a:t>exobase</a:t>
            </a:r>
            <a:r>
              <a:rPr lang="en-US" dirty="0"/>
              <a:t>, </a:t>
            </a:r>
            <a:r>
              <a:rPr lang="en-US" dirty="0" err="1"/>
              <a:t>homopause</a:t>
            </a:r>
            <a:r>
              <a:rPr lang="en-US" dirty="0"/>
              <a:t>, condensation in atmosphere, condensation at </a:t>
            </a:r>
            <a:r>
              <a:rPr lang="en-US" dirty="0" smtClean="0"/>
              <a:t>surface</a:t>
            </a:r>
          </a:p>
          <a:p>
            <a:r>
              <a:rPr lang="en-US" dirty="0" smtClean="0"/>
              <a:t>Energy </a:t>
            </a:r>
            <a:r>
              <a:rPr lang="en-US" dirty="0"/>
              <a:t>sources for atmospheric escape</a:t>
            </a:r>
          </a:p>
          <a:p>
            <a:pPr lvl="1"/>
            <a:r>
              <a:rPr lang="en-US" dirty="0"/>
              <a:t>Thermal, individual-photons, solar wind, </a:t>
            </a:r>
            <a:r>
              <a:rPr lang="en-US" dirty="0" smtClean="0"/>
              <a:t>impacts</a:t>
            </a:r>
          </a:p>
          <a:p>
            <a:r>
              <a:rPr lang="en-US" dirty="0" smtClean="0"/>
              <a:t>Escape parameter, </a:t>
            </a:r>
            <a:r>
              <a:rPr lang="en-US" dirty="0" err="1" smtClean="0"/>
              <a:t>exobase</a:t>
            </a:r>
            <a:r>
              <a:rPr lang="en-US" dirty="0" smtClean="0"/>
              <a:t>, Jeans escape</a:t>
            </a:r>
          </a:p>
          <a:p>
            <a:r>
              <a:rPr lang="en-US" dirty="0" smtClean="0"/>
              <a:t>The role of the sonic point in hydrodynamic escape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432837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Bonus slides – Volatile Delivery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4664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685800"/>
            <a:ext cx="7175500" cy="5702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0700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sz="3300" dirty="0" smtClean="0"/>
              <a:t>Key points from Forget &amp; </a:t>
            </a:r>
            <a:r>
              <a:rPr lang="en-US" sz="3300" dirty="0" err="1" smtClean="0"/>
              <a:t>Leconte</a:t>
            </a:r>
            <a:r>
              <a:rPr lang="en-US" sz="3300" dirty="0" smtClean="0"/>
              <a:t> (2014):</a:t>
            </a:r>
            <a:br>
              <a:rPr lang="en-US" sz="3300" dirty="0" smtClean="0"/>
            </a:br>
            <a:r>
              <a:rPr lang="en-US" sz="3300" dirty="0" smtClean="0"/>
              <a:t>range of possible atmospheres (and the processes</a:t>
            </a:r>
            <a:br>
              <a:rPr lang="en-US" sz="3300" dirty="0" smtClean="0"/>
            </a:br>
            <a:r>
              <a:rPr lang="en-US" sz="3300" dirty="0" smtClean="0"/>
              <a:t>that separate them)</a:t>
            </a:r>
            <a:br>
              <a:rPr lang="en-US" sz="3300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6299200"/>
            <a:ext cx="3460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Forget &amp; </a:t>
            </a:r>
            <a:r>
              <a:rPr lang="en-US" dirty="0" err="1" smtClean="0"/>
              <a:t>Leconte</a:t>
            </a:r>
            <a:r>
              <a:rPr lang="en-US" dirty="0" smtClean="0"/>
              <a:t>, Phil. Trans.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1906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8200"/>
            <a:ext cx="6075766" cy="4380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878" y="0"/>
            <a:ext cx="4651022" cy="2616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05850" y="2615168"/>
            <a:ext cx="2238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G. Kuiper (U. Chicago)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3262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Pluto &amp; kin = The Kuiper Belt:</a:t>
            </a:r>
          </a:p>
          <a:p>
            <a:r>
              <a:rPr lang="en-US" b="1" dirty="0" smtClean="0"/>
              <a:t>(Planetary science with large </a:t>
            </a:r>
            <a:r>
              <a:rPr lang="en-US" b="1" i="1" dirty="0" smtClean="0"/>
              <a:t>n</a:t>
            </a:r>
            <a:r>
              <a:rPr lang="en-US" b="1" dirty="0" smtClean="0"/>
              <a:t>!)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755471"/>
            <a:ext cx="46990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Range of albedos, sizes, compositions,</a:t>
            </a:r>
          </a:p>
          <a:p>
            <a:r>
              <a:rPr lang="en-US" dirty="0"/>
              <a:t>d</a:t>
            </a:r>
            <a:r>
              <a:rPr lang="en-US" dirty="0" smtClean="0"/>
              <a:t>istances from the sun. Principal volatiles:</a:t>
            </a:r>
            <a:br>
              <a:rPr lang="en-US" dirty="0" smtClean="0"/>
            </a:br>
            <a:r>
              <a:rPr lang="en-US" dirty="0" smtClean="0"/>
              <a:t>N2, CO2, CO, CH4. H2O has negligible saturation</a:t>
            </a:r>
          </a:p>
          <a:p>
            <a:r>
              <a:rPr lang="en-US" dirty="0"/>
              <a:t>v</a:t>
            </a:r>
            <a:r>
              <a:rPr lang="en-US" dirty="0" smtClean="0"/>
              <a:t>apor pressure (only way to remove H2O is</a:t>
            </a:r>
          </a:p>
          <a:p>
            <a:r>
              <a:rPr lang="en-US" dirty="0" err="1" smtClean="0"/>
              <a:t>Nonthermal</a:t>
            </a:r>
            <a:r>
              <a:rPr lang="en-US" dirty="0" smtClean="0"/>
              <a:t> mechanisms, or </a:t>
            </a:r>
            <a:r>
              <a:rPr lang="en-US" dirty="0" err="1" smtClean="0"/>
              <a:t>cryovolcanism</a:t>
            </a:r>
            <a:r>
              <a:rPr lang="en-US" dirty="0" smtClean="0"/>
              <a:t>).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27916" y="6488668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ASIDE – NOT REQUIRED FOR HOMEWORK OR FINAL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259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9615"/>
          </a:xfrm>
        </p:spPr>
        <p:txBody>
          <a:bodyPr>
            <a:normAutofit/>
          </a:bodyPr>
          <a:lstStyle/>
          <a:p>
            <a:r>
              <a:rPr lang="en-US" dirty="0" smtClean="0"/>
              <a:t>Course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49615"/>
            <a:ext cx="8229600" cy="47085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Foundations (1-2 weeks)</a:t>
            </a:r>
          </a:p>
          <a:p>
            <a:r>
              <a:rPr lang="en-US" sz="2000" dirty="0" smtClean="0"/>
              <a:t>Earth history</a:t>
            </a:r>
          </a:p>
          <a:p>
            <a:r>
              <a:rPr lang="en-US" sz="2000" dirty="0" smtClean="0"/>
              <a:t>HZ concept, atmospheric science essentials</a:t>
            </a:r>
          </a:p>
          <a:p>
            <a:r>
              <a:rPr lang="en-US" sz="2000" dirty="0" smtClean="0"/>
              <a:t>Post-Hadean Earth system</a:t>
            </a:r>
          </a:p>
          <a:p>
            <a:pPr marL="0" indent="0">
              <a:buNone/>
            </a:pPr>
            <a:r>
              <a:rPr lang="en-US" b="1" dirty="0" smtClean="0"/>
              <a:t>Principles – how are habitable planets initiated and sustained? (4-5 weeks)</a:t>
            </a:r>
          </a:p>
          <a:p>
            <a:r>
              <a:rPr lang="en-US" sz="1900" dirty="0" smtClean="0"/>
              <a:t>Volatile supply, volatile escape</a:t>
            </a:r>
            <a:endParaRPr lang="en-US" sz="1900" dirty="0"/>
          </a:p>
          <a:p>
            <a:r>
              <a:rPr lang="en-US" sz="1900" dirty="0" smtClean="0"/>
              <a:t>Long-term climate evolution</a:t>
            </a:r>
          </a:p>
          <a:p>
            <a:r>
              <a:rPr lang="en-US" sz="1900" dirty="0"/>
              <a:t>Runaway </a:t>
            </a:r>
            <a:r>
              <a:rPr lang="en-US" sz="1900" dirty="0" smtClean="0"/>
              <a:t>greenhouse, moist greenhouse</a:t>
            </a:r>
            <a:endParaRPr lang="en-US" sz="1900" dirty="0"/>
          </a:p>
          <a:p>
            <a:pPr marL="0" indent="0">
              <a:buNone/>
            </a:pPr>
            <a:r>
              <a:rPr lang="en-US" b="1" dirty="0" smtClean="0"/>
              <a:t>Specifics (~2 weeks)</a:t>
            </a:r>
          </a:p>
          <a:p>
            <a:r>
              <a:rPr lang="en-US" sz="1900" dirty="0" smtClean="0"/>
              <a:t>Early Mars </a:t>
            </a:r>
          </a:p>
          <a:p>
            <a:r>
              <a:rPr lang="en-US" sz="1900" dirty="0" err="1" smtClean="0"/>
              <a:t>Hyperthermals</a:t>
            </a:r>
            <a:r>
              <a:rPr lang="en-US" sz="1900" dirty="0" smtClean="0"/>
              <a:t> on Earth</a:t>
            </a:r>
          </a:p>
          <a:p>
            <a:r>
              <a:rPr lang="en-US" sz="1900" dirty="0" smtClean="0"/>
              <a:t>Oceans within ice-covered moons</a:t>
            </a:r>
          </a:p>
          <a:p>
            <a:r>
              <a:rPr lang="en-US" sz="1900" dirty="0" err="1" smtClean="0"/>
              <a:t>Exoplanetary</a:t>
            </a:r>
            <a:r>
              <a:rPr lang="en-US" sz="1900" dirty="0" smtClean="0"/>
              <a:t> systems e.g. TRAPPIST-1 system</a:t>
            </a:r>
            <a:endParaRPr lang="en-US" sz="1900" dirty="0"/>
          </a:p>
        </p:txBody>
      </p:sp>
      <p:sp>
        <p:nvSpPr>
          <p:cNvPr id="4" name="Oval 3"/>
          <p:cNvSpPr/>
          <p:nvPr/>
        </p:nvSpPr>
        <p:spPr>
          <a:xfrm>
            <a:off x="2714625" y="3067050"/>
            <a:ext cx="173062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F7F7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45245" y="305177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TODAY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505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1" y="0"/>
            <a:ext cx="6705600" cy="50030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27916" y="6488668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ASIDE – NOT REQUIRED FOR HOMEWORK OR FINAL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363769" y="2501900"/>
            <a:ext cx="368300" cy="355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732069" y="27686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Has CH4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192" y="2679700"/>
            <a:ext cx="3313043" cy="330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8901" y="5060434"/>
            <a:ext cx="2698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Brown &amp; Schaller </a:t>
            </a:r>
            <a:r>
              <a:rPr lang="en-US" dirty="0" err="1" smtClean="0"/>
              <a:t>ApJ</a:t>
            </a:r>
            <a:r>
              <a:rPr lang="en-US" dirty="0" smtClean="0"/>
              <a:t> 2007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111097" y="1756370"/>
            <a:ext cx="20017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</a:t>
            </a:r>
            <a:r>
              <a:rPr lang="en-US" baseline="-25000" dirty="0" smtClean="0"/>
              <a:t>4</a:t>
            </a:r>
            <a:r>
              <a:rPr lang="en-US" dirty="0" smtClean="0"/>
              <a:t> distribution</a:t>
            </a:r>
          </a:p>
          <a:p>
            <a:r>
              <a:rPr lang="en-US" dirty="0"/>
              <a:t>o</a:t>
            </a:r>
            <a:r>
              <a:rPr lang="en-US" dirty="0" smtClean="0"/>
              <a:t>n Pluto from 2015</a:t>
            </a:r>
          </a:p>
          <a:p>
            <a:r>
              <a:rPr lang="en-US" dirty="0" smtClean="0"/>
              <a:t>flyby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0189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5300"/>
            <a:ext cx="914400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465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9212" y="0"/>
            <a:ext cx="443478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7400"/>
            <a:ext cx="4569800" cy="2781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" y="1713468"/>
            <a:ext cx="3632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Rankine-Hugoniot</a:t>
            </a:r>
            <a:r>
              <a:rPr lang="en-US" dirty="0" smtClean="0"/>
              <a:t> equation-of-state: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5809433"/>
            <a:ext cx="1625600" cy="4800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17700" y="5930599"/>
            <a:ext cx="2194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Gruneisen</a:t>
            </a:r>
            <a:r>
              <a:rPr lang="en-US" dirty="0" smtClean="0"/>
              <a:t> parameter</a:t>
            </a:r>
            <a:endParaRPr lang="en-US" dirty="0"/>
          </a:p>
        </p:txBody>
      </p:sp>
      <p:sp>
        <p:nvSpPr>
          <p:cNvPr id="9" name="Right Brace 8"/>
          <p:cNvSpPr/>
          <p:nvPr/>
        </p:nvSpPr>
        <p:spPr>
          <a:xfrm rot="5400000">
            <a:off x="985837" y="4465179"/>
            <a:ext cx="263525" cy="38191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/>
          <p:cNvSpPr/>
          <p:nvPr/>
        </p:nvSpPr>
        <p:spPr>
          <a:xfrm rot="5400000">
            <a:off x="2617328" y="3493629"/>
            <a:ext cx="263525" cy="242661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2100" y="4732731"/>
            <a:ext cx="1038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diabatic</a:t>
            </a:r>
          </a:p>
          <a:p>
            <a:r>
              <a:rPr lang="en-US" dirty="0" smtClean="0"/>
              <a:t>heating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17700" y="4768094"/>
            <a:ext cx="1948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+entropy from</a:t>
            </a:r>
          </a:p>
          <a:p>
            <a:r>
              <a:rPr lang="en-US" dirty="0"/>
              <a:t>s</a:t>
            </a:r>
            <a:r>
              <a:rPr lang="en-US" dirty="0" smtClean="0"/>
              <a:t>hock deformation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4300" y="6488668"/>
            <a:ext cx="4296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Karato</a:t>
            </a:r>
            <a:r>
              <a:rPr lang="en-US" i="1" dirty="0" smtClean="0"/>
              <a:t>, Proc. Japanese Acad. Series B, 2014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0227629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0400"/>
            <a:ext cx="9144000" cy="551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804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28888"/>
            <a:ext cx="8229600" cy="1143000"/>
          </a:xfrm>
        </p:spPr>
        <p:txBody>
          <a:bodyPr/>
          <a:lstStyle/>
          <a:p>
            <a:r>
              <a:rPr lang="en-US" b="1" dirty="0" smtClean="0"/>
              <a:t>Bonus slides – </a:t>
            </a:r>
            <a:r>
              <a:rPr lang="en-US" b="1" smtClean="0"/>
              <a:t>Volatile escape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605751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69011"/>
            <a:ext cx="8443256" cy="49532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16635" y="3867369"/>
            <a:ext cx="846614" cy="40046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63249" y="2681812"/>
            <a:ext cx="1028643" cy="27199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62585" y="2413993"/>
            <a:ext cx="1934543" cy="27199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0946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410"/>
            <a:ext cx="9144000" cy="1143000"/>
          </a:xfrm>
        </p:spPr>
        <p:txBody>
          <a:bodyPr>
            <a:normAutofit/>
          </a:bodyPr>
          <a:lstStyle/>
          <a:p>
            <a:r>
              <a:rPr lang="en-US" sz="2700" dirty="0" smtClean="0"/>
              <a:t>Formation of Earth-sized planets involves giant (oligarchic) impacts.</a:t>
            </a: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2116"/>
            <a:ext cx="6961427" cy="57358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73335" y="3054992"/>
            <a:ext cx="20437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The output </a:t>
            </a:r>
          </a:p>
          <a:p>
            <a:r>
              <a:rPr lang="en-US" i="1" dirty="0"/>
              <a:t>u</a:t>
            </a:r>
            <a:r>
              <a:rPr lang="en-US" i="1" dirty="0" smtClean="0"/>
              <a:t>nderlying this plot</a:t>
            </a:r>
          </a:p>
          <a:p>
            <a:r>
              <a:rPr lang="en-US" i="1" dirty="0"/>
              <a:t>w</a:t>
            </a:r>
            <a:r>
              <a:rPr lang="en-US" i="1" dirty="0" smtClean="0"/>
              <a:t>as generated by</a:t>
            </a:r>
          </a:p>
          <a:p>
            <a:r>
              <a:rPr lang="en-US" i="1" dirty="0" smtClean="0"/>
              <a:t>C. </a:t>
            </a:r>
            <a:r>
              <a:rPr lang="en-US" i="1" dirty="0" err="1" smtClean="0"/>
              <a:t>Cossou</a:t>
            </a:r>
            <a:r>
              <a:rPr lang="en-US" i="1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07646" y="2196848"/>
            <a:ext cx="177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= giant impacts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727147" y="2196848"/>
            <a:ext cx="234280" cy="4691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27147" y="1484657"/>
            <a:ext cx="1993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Masses of resulting </a:t>
            </a:r>
          </a:p>
          <a:p>
            <a:r>
              <a:rPr lang="en-US" dirty="0"/>
              <a:t>p</a:t>
            </a:r>
            <a:r>
              <a:rPr lang="en-US" dirty="0" smtClean="0"/>
              <a:t>lanets (Earths)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44073" y="4828490"/>
            <a:ext cx="30312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Simulation intended to</a:t>
            </a:r>
          </a:p>
          <a:p>
            <a:r>
              <a:rPr lang="en-US" i="1" dirty="0"/>
              <a:t>r</a:t>
            </a:r>
            <a:r>
              <a:rPr lang="en-US" i="1" dirty="0" smtClean="0"/>
              <a:t>eproduce “typical”</a:t>
            </a:r>
          </a:p>
          <a:p>
            <a:r>
              <a:rPr lang="en-US" i="1" dirty="0" smtClean="0"/>
              <a:t>Kepler system of short-period,</a:t>
            </a:r>
          </a:p>
          <a:p>
            <a:r>
              <a:rPr lang="en-US" i="1" dirty="0"/>
              <a:t>t</a:t>
            </a:r>
            <a:r>
              <a:rPr lang="en-US" i="1" dirty="0" smtClean="0"/>
              <a:t>ightly-packed inner planets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985114" y="4515169"/>
            <a:ext cx="201239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Moon-forming</a:t>
            </a:r>
          </a:p>
          <a:p>
            <a:r>
              <a:rPr lang="en-US" dirty="0" smtClean="0"/>
              <a:t>impact was not</a:t>
            </a:r>
          </a:p>
          <a:p>
            <a:r>
              <a:rPr lang="en-US" dirty="0"/>
              <a:t>t</a:t>
            </a:r>
            <a:r>
              <a:rPr lang="en-US" dirty="0" smtClean="0"/>
              <a:t>he last big impact</a:t>
            </a:r>
          </a:p>
          <a:p>
            <a:r>
              <a:rPr lang="en-US" dirty="0"/>
              <a:t>o</a:t>
            </a:r>
            <a:r>
              <a:rPr lang="en-US" dirty="0" smtClean="0"/>
              <a:t>n Earth, but it was</a:t>
            </a:r>
          </a:p>
          <a:p>
            <a:r>
              <a:rPr lang="en-US" dirty="0"/>
              <a:t>t</a:t>
            </a:r>
            <a:r>
              <a:rPr lang="en-US" dirty="0" smtClean="0"/>
              <a:t>he last time that </a:t>
            </a:r>
          </a:p>
          <a:p>
            <a:r>
              <a:rPr lang="en-US" dirty="0" smtClean="0"/>
              <a:t>Earth hit another </a:t>
            </a:r>
          </a:p>
          <a:p>
            <a:r>
              <a:rPr lang="en-US" dirty="0"/>
              <a:t>p</a:t>
            </a:r>
            <a:r>
              <a:rPr lang="en-US" dirty="0" smtClean="0"/>
              <a:t>lanet.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5990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583"/>
            <a:ext cx="8229600" cy="1300055"/>
          </a:xfrm>
        </p:spPr>
        <p:txBody>
          <a:bodyPr>
            <a:noAutofit/>
          </a:bodyPr>
          <a:lstStyle/>
          <a:p>
            <a:pPr marL="742950" marR="0" lvl="1" indent="-28575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(If time permits:)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Bondi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-Hoyle Accretion</a:t>
            </a:r>
            <a:b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540" y="89470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						</a:t>
            </a:r>
            <a:r>
              <a:rPr lang="en-US" dirty="0" smtClean="0">
                <a:solidFill>
                  <a:srgbClr val="FF0000"/>
                </a:solidFill>
              </a:rPr>
              <a:t>Isothermal</a:t>
            </a:r>
            <a:r>
              <a:rPr lang="en-US" dirty="0" smtClean="0"/>
              <a:t> </a:t>
            </a:r>
            <a:r>
              <a:rPr lang="en-US" dirty="0" err="1" smtClean="0"/>
              <a:t>Bondi</a:t>
            </a:r>
            <a:r>
              <a:rPr lang="en-US" dirty="0" smtClean="0"/>
              <a:t>-Hoyle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460" y="1503910"/>
            <a:ext cx="3955163" cy="110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47" y="2610310"/>
            <a:ext cx="8078351" cy="12974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18053" y="3907789"/>
            <a:ext cx="1168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(Bernoulli)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915707" y="1417638"/>
            <a:ext cx="0" cy="47544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804" y="3707995"/>
            <a:ext cx="2132506" cy="13959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7193" y="427712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5784" y="5420668"/>
            <a:ext cx="396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o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521" y="5071440"/>
            <a:ext cx="7622619" cy="143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458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20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Isothermal </a:t>
            </a:r>
            <a:r>
              <a:rPr lang="en-US" dirty="0" err="1" smtClean="0"/>
              <a:t>Bondi</a:t>
            </a:r>
            <a:r>
              <a:rPr lang="en-US" dirty="0" smtClean="0"/>
              <a:t>-Hoyle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231" y="1248510"/>
            <a:ext cx="6936154" cy="14148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7846" y="3204308"/>
            <a:ext cx="2813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 r </a:t>
            </a:r>
            <a:r>
              <a:rPr lang="en-US" dirty="0" smtClean="0">
                <a:sym typeface="Wingdings"/>
              </a:rPr>
              <a:t> 0, gas is in free fall</a:t>
            </a:r>
          </a:p>
          <a:p>
            <a:r>
              <a:rPr lang="en-US" dirty="0" smtClean="0">
                <a:sym typeface="Wingdings"/>
              </a:rPr>
              <a:t>As r  infinity, u = 0 implies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437" y="3467350"/>
            <a:ext cx="1475101" cy="6073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8956" y="4180679"/>
            <a:ext cx="3955163" cy="11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87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513"/>
            <a:ext cx="8229600" cy="1143000"/>
          </a:xfrm>
        </p:spPr>
        <p:txBody>
          <a:bodyPr/>
          <a:lstStyle/>
          <a:p>
            <a:r>
              <a:rPr lang="en-US" b="1" dirty="0" smtClean="0"/>
              <a:t>Volatile escape </a:t>
            </a:r>
            <a:endParaRPr lang="en-US" b="1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546651" cy="4525963"/>
          </a:xfrm>
        </p:spPr>
        <p:txBody>
          <a:bodyPr/>
          <a:lstStyle/>
          <a:p>
            <a:r>
              <a:rPr lang="en-US" dirty="0" smtClean="0"/>
              <a:t>Atmospheric Escape</a:t>
            </a:r>
          </a:p>
          <a:p>
            <a:pPr lvl="1"/>
            <a:r>
              <a:rPr lang="en-US" dirty="0" smtClean="0"/>
              <a:t>Introduction to Atmospheric Escape</a:t>
            </a:r>
          </a:p>
          <a:p>
            <a:pPr lvl="1"/>
            <a:r>
              <a:rPr lang="en-US" dirty="0" smtClean="0"/>
              <a:t>Jeans Escape</a:t>
            </a:r>
            <a:endParaRPr lang="en-US" dirty="0"/>
          </a:p>
          <a:p>
            <a:pPr lvl="1"/>
            <a:r>
              <a:rPr lang="en-US" dirty="0" smtClean="0"/>
              <a:t>Introduction to Hydrodynamic Escape</a:t>
            </a:r>
          </a:p>
          <a:p>
            <a:pPr lvl="1"/>
            <a:r>
              <a:rPr lang="en-US" dirty="0" smtClean="0"/>
              <a:t>(If time permits:) </a:t>
            </a:r>
            <a:r>
              <a:rPr lang="en-US" dirty="0" err="1" smtClean="0"/>
              <a:t>Bondi</a:t>
            </a:r>
            <a:r>
              <a:rPr lang="en-US" dirty="0" smtClean="0"/>
              <a:t>-Hoyle Accretion</a:t>
            </a:r>
          </a:p>
        </p:txBody>
      </p:sp>
    </p:spTree>
    <p:extLst>
      <p:ext uri="{BB962C8B-B14F-4D97-AF65-F5344CB8AC3E}">
        <p14:creationId xmlns:p14="http://schemas.microsoft.com/office/powerpoint/2010/main" val="4026323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074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Lecture 6 key concepts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4046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Energy sources for atmospheric escape</a:t>
            </a:r>
          </a:p>
          <a:p>
            <a:pPr lvl="1"/>
            <a:r>
              <a:rPr lang="en-US" dirty="0"/>
              <a:t>Thermal, individual-photons, solar wind, impacts</a:t>
            </a:r>
          </a:p>
          <a:p>
            <a:r>
              <a:rPr lang="en-US" dirty="0" smtClean="0"/>
              <a:t>Bottlenecks </a:t>
            </a:r>
            <a:r>
              <a:rPr lang="en-US" dirty="0"/>
              <a:t>for atmospheric escape</a:t>
            </a:r>
          </a:p>
          <a:p>
            <a:pPr lvl="1"/>
            <a:r>
              <a:rPr lang="en-US" dirty="0"/>
              <a:t>Energy supply, </a:t>
            </a:r>
            <a:r>
              <a:rPr lang="en-US" dirty="0" err="1"/>
              <a:t>exobase</a:t>
            </a:r>
            <a:r>
              <a:rPr lang="en-US" dirty="0"/>
              <a:t>, </a:t>
            </a:r>
            <a:r>
              <a:rPr lang="en-US" dirty="0" err="1"/>
              <a:t>homopause</a:t>
            </a:r>
            <a:r>
              <a:rPr lang="en-US" dirty="0"/>
              <a:t>, condensation in atmosphere, condensation at </a:t>
            </a:r>
            <a:r>
              <a:rPr lang="en-US" dirty="0" smtClean="0"/>
              <a:t>surface</a:t>
            </a:r>
          </a:p>
          <a:p>
            <a:r>
              <a:rPr lang="en-US" dirty="0" smtClean="0"/>
              <a:t>Escape parameter, </a:t>
            </a:r>
            <a:r>
              <a:rPr lang="en-US" dirty="0" err="1" smtClean="0"/>
              <a:t>exobase</a:t>
            </a:r>
            <a:r>
              <a:rPr lang="en-US" dirty="0" smtClean="0"/>
              <a:t>, Jeans escape</a:t>
            </a:r>
          </a:p>
          <a:p>
            <a:r>
              <a:rPr lang="en-US" dirty="0" smtClean="0"/>
              <a:t>The role of the sonic point in hydrodynamic escape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7761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4815"/>
          </a:xfrm>
        </p:spPr>
        <p:txBody>
          <a:bodyPr>
            <a:noAutofit/>
          </a:bodyPr>
          <a:lstStyle/>
          <a:p>
            <a:pPr marL="742950" marR="0" lvl="1" indent="-28575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Introduction to Atmospheric Escape</a:t>
            </a:r>
            <a:b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0172"/>
            <a:ext cx="8686800" cy="3530381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smtClean="0"/>
              <a:t>Motivation:</a:t>
            </a:r>
            <a:r>
              <a:rPr lang="en-US" dirty="0" smtClean="0"/>
              <a:t> Most important process determining whether a planet’s surface can retain volatiles.</a:t>
            </a:r>
            <a:endParaRPr lang="en-US" b="1" dirty="0" smtClean="0"/>
          </a:p>
          <a:p>
            <a:r>
              <a:rPr lang="en-US" dirty="0" smtClean="0"/>
              <a:t>Atmospheric escape is the main channel through which the ocean is lost to space (e.g. seas of Mars, ocean-masses of water on  Venus).</a:t>
            </a:r>
          </a:p>
          <a:p>
            <a:r>
              <a:rPr lang="en-US" dirty="0" smtClean="0"/>
              <a:t>Is what makes runaway greenhouse irreversible (Venus)</a:t>
            </a:r>
          </a:p>
          <a:p>
            <a:r>
              <a:rPr lang="en-US" dirty="0"/>
              <a:t>Especially important during the first 100 Myr</a:t>
            </a:r>
          </a:p>
          <a:p>
            <a:r>
              <a:rPr lang="en-US" dirty="0"/>
              <a:t>Unavoidable for rocky planets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982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70111"/>
          </a:xfrm>
        </p:spPr>
        <p:txBody>
          <a:bodyPr>
            <a:normAutofit/>
          </a:bodyPr>
          <a:lstStyle/>
          <a:p>
            <a:r>
              <a:rPr lang="en-US" dirty="0" smtClean="0"/>
              <a:t>Energy sources for atmospheric escape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5891974" y="2036662"/>
            <a:ext cx="858054" cy="5377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750028" y="2389766"/>
            <a:ext cx="72327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today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111"/>
            <a:ext cx="9144000" cy="55435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98416" y="944126"/>
            <a:ext cx="2693558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325784" y="6413661"/>
            <a:ext cx="1701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v</a:t>
            </a:r>
            <a:r>
              <a:rPr lang="en-US" i="1" dirty="0" smtClean="0"/>
              <a:t>ia James Wray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1799110" y="1172463"/>
            <a:ext cx="100540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</a:rPr>
              <a:t>Today</a:t>
            </a:r>
            <a:endParaRPr lang="en-US" sz="2500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034286" y="1649517"/>
            <a:ext cx="246937" cy="1847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93972" y="3656816"/>
            <a:ext cx="4680035" cy="27568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054266" y="6413661"/>
            <a:ext cx="1919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ater in this course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974007" y="1942344"/>
            <a:ext cx="1431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covered</a:t>
            </a:r>
          </a:p>
          <a:p>
            <a:r>
              <a:rPr lang="en-US" dirty="0"/>
              <a:t>i</a:t>
            </a:r>
            <a:r>
              <a:rPr lang="en-US" dirty="0" smtClean="0"/>
              <a:t>n this course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513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88" y="1328202"/>
            <a:ext cx="2209800" cy="447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630" y="1146351"/>
            <a:ext cx="4360370" cy="42542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91752" y="800934"/>
            <a:ext cx="4452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Mars hydrogen corona (</a:t>
            </a:r>
            <a:r>
              <a:rPr lang="en-US" dirty="0" err="1" smtClean="0"/>
              <a:t>Chauffray</a:t>
            </a:r>
            <a:r>
              <a:rPr lang="en-US" dirty="0" smtClean="0"/>
              <a:t> et al. 2008)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826064"/>
            <a:ext cx="2338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 hydrogen corona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91598"/>
            <a:ext cx="9143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What atmospheric escape looks like (inside the solar system):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27129270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2608</TotalTime>
  <Words>1210</Words>
  <Application>Microsoft Macintosh PowerPoint</Application>
  <PresentationFormat>On-screen Show (4:3)</PresentationFormat>
  <Paragraphs>228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GEOS 22060/ GEOS 32060 / ASTR 45900 </vt:lpstr>
      <vt:lpstr>PowerPoint Presentation</vt:lpstr>
      <vt:lpstr>Review: Volatile supply – key points</vt:lpstr>
      <vt:lpstr>Course outline</vt:lpstr>
      <vt:lpstr>Volatile escape </vt:lpstr>
      <vt:lpstr>Lecture 6 key concepts</vt:lpstr>
      <vt:lpstr>Introduction to Atmospheric Escape </vt:lpstr>
      <vt:lpstr>Energy sources for atmospheric escape</vt:lpstr>
      <vt:lpstr>PowerPoint Presentation</vt:lpstr>
      <vt:lpstr>PowerPoint Presentation</vt:lpstr>
      <vt:lpstr>Jeans parameter:</vt:lpstr>
      <vt:lpstr>What sets the rate of atmospheric escape? Possible bottlenecks</vt:lpstr>
      <vt:lpstr>Jeans Escape (evaporation of atmosphere into space)</vt:lpstr>
      <vt:lpstr>Failure of the hydrostatic equation</vt:lpstr>
      <vt:lpstr>Hydrostatic balance,  scale height, exobase</vt:lpstr>
      <vt:lpstr>Hydrostatic balance,  scale height, exobase</vt:lpstr>
      <vt:lpstr>Jeans escape is ‘evaporation’ of an atmosphere in to space</vt:lpstr>
      <vt:lpstr>PowerPoint Presentation</vt:lpstr>
      <vt:lpstr>Introduction to Hydrodynamic Escape </vt:lpstr>
      <vt:lpstr>De Laval nozzle</vt:lpstr>
      <vt:lpstr>PowerPoint Presentation</vt:lpstr>
      <vt:lpstr>PowerPoint Presentation</vt:lpstr>
      <vt:lpstr>PowerPoint Presentation</vt:lpstr>
      <vt:lpstr>Spherical outflows &amp; the sonic radius</vt:lpstr>
      <vt:lpstr>PowerPoint Presentation</vt:lpstr>
      <vt:lpstr>PowerPoint Presentation</vt:lpstr>
      <vt:lpstr>PowerPoint Presentation</vt:lpstr>
      <vt:lpstr>Protective (?) role of planetary magnetic field with respect to solar wind stripping</vt:lpstr>
      <vt:lpstr>PowerPoint Presentation</vt:lpstr>
      <vt:lpstr>Recent development:  Rocky-planet destruction by hydrodynamic escape</vt:lpstr>
      <vt:lpstr>PowerPoint Presentation</vt:lpstr>
      <vt:lpstr>Noble gas abundance ratios and isotope ratios provide evidence for atmospheric loss.</vt:lpstr>
      <vt:lpstr> Relative to today’s Sun, the Sun around the time of the Moon-forming impact had lower bolometric luminosity, but much higher EUV / soft X-ray luminosity.</vt:lpstr>
      <vt:lpstr>PowerPoint Presentation</vt:lpstr>
      <vt:lpstr>PowerPoint Presentation</vt:lpstr>
      <vt:lpstr>Lecture 6 key concepts</vt:lpstr>
      <vt:lpstr>Bonus slides – Volatile Delivery</vt:lpstr>
      <vt:lpstr>Key points from Forget &amp; Leconte (2014): range of possible atmospheres (and the processes that separate them)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Bonus slides – Volatile escape</vt:lpstr>
      <vt:lpstr>PowerPoint Presentation</vt:lpstr>
      <vt:lpstr>Formation of Earth-sized planets involves giant (oligarchic) impacts.</vt:lpstr>
      <vt:lpstr>(If time permits:) Bondi-Hoyle Accretion </vt:lpstr>
      <vt:lpstr>Isothermal Bondi-Hoyle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191</cp:revision>
  <dcterms:created xsi:type="dcterms:W3CDTF">2016-01-07T03:39:51Z</dcterms:created>
  <dcterms:modified xsi:type="dcterms:W3CDTF">2020-01-23T01:45:12Z</dcterms:modified>
</cp:coreProperties>
</file>