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9" r:id="rId2"/>
    <p:sldId id="524" r:id="rId3"/>
    <p:sldId id="525" r:id="rId4"/>
    <p:sldId id="53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5" r:id="rId13"/>
    <p:sldId id="537" r:id="rId14"/>
    <p:sldId id="539" r:id="rId15"/>
    <p:sldId id="540" r:id="rId16"/>
    <p:sldId id="564" r:id="rId17"/>
    <p:sldId id="565" r:id="rId18"/>
    <p:sldId id="566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9" r:id="rId27"/>
    <p:sldId id="550" r:id="rId28"/>
    <p:sldId id="551" r:id="rId29"/>
    <p:sldId id="553" r:id="rId30"/>
    <p:sldId id="554" r:id="rId31"/>
    <p:sldId id="555" r:id="rId32"/>
    <p:sldId id="556" r:id="rId33"/>
    <p:sldId id="557" r:id="rId34"/>
    <p:sldId id="558" r:id="rId35"/>
    <p:sldId id="570" r:id="rId36"/>
    <p:sldId id="562" r:id="rId37"/>
    <p:sldId id="563" r:id="rId38"/>
    <p:sldId id="567" r:id="rId39"/>
    <p:sldId id="568" r:id="rId40"/>
    <p:sldId id="56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9890" autoAdjust="0"/>
  </p:normalViewPr>
  <p:slideViewPr>
    <p:cSldViewPr snapToGrid="0" snapToObjects="1">
      <p:cViewPr varScale="1">
        <p:scale>
          <a:sx n="107" d="100"/>
          <a:sy n="107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8</a:t>
            </a:r>
          </a:p>
          <a:p>
            <a:r>
              <a:rPr lang="en-US" dirty="0"/>
              <a:t>Runaway greenhouse</a:t>
            </a:r>
            <a:endParaRPr lang="en-US" dirty="0" smtClean="0"/>
          </a:p>
          <a:p>
            <a:r>
              <a:rPr lang="en-US" dirty="0"/>
              <a:t>Thursday 30 </a:t>
            </a:r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(unin)habitable?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780888"/>
            <a:ext cx="6824133" cy="607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31328" y="4587875"/>
            <a:ext cx="348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Tian</a:t>
            </a:r>
            <a:r>
              <a:rPr lang="en-US" dirty="0" smtClean="0"/>
              <a:t> &amp; Ida Nature Geoscience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1" y="0"/>
            <a:ext cx="921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UV-driven atmospheric escape is predicted to lead to a bimodal distribution of water abundance</a:t>
            </a:r>
          </a:p>
          <a:p>
            <a:r>
              <a:rPr lang="en-US" dirty="0" smtClean="0"/>
              <a:t> in the habitable zone (the data to test this hypothesis do not yet exist)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3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7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1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8</a:t>
            </a:r>
            <a:br>
              <a:rPr lang="en-US" b="1" dirty="0" smtClean="0"/>
            </a:br>
            <a:r>
              <a:rPr lang="en-US" b="1" dirty="0" smtClean="0"/>
              <a:t>Runaway greenhouse –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1176842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</a:t>
            </a:r>
            <a:r>
              <a:rPr lang="en-US" baseline="-25000" dirty="0" smtClean="0"/>
              <a:t>2</a:t>
            </a:r>
            <a:r>
              <a:rPr lang="en-US" dirty="0" smtClean="0"/>
              <a:t>O-)runaway greenhouse is a geologically rapid increase in planet surface temperature from &lt;500K to &gt;1000K caused by a positive feedback between the saturation vapor pressure of water vapor and the planet surface temperature</a:t>
            </a:r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</a:t>
            </a:r>
            <a:r>
              <a:rPr lang="en-US" baseline="-25000" dirty="0" smtClean="0"/>
              <a:t>2</a:t>
            </a:r>
            <a:r>
              <a:rPr lang="en-US" dirty="0" smtClean="0"/>
              <a:t>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4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86614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0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Venus is dry</a:t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7" y="274638"/>
            <a:ext cx="5681133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136" y="33438"/>
            <a:ext cx="7866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Chalkboard</a:t>
            </a:r>
          </a:p>
          <a:p>
            <a:endParaRPr lang="en-US" dirty="0"/>
          </a:p>
          <a:p>
            <a:r>
              <a:rPr lang="en-US" dirty="0" smtClean="0"/>
              <a:t>Energy balance </a:t>
            </a:r>
            <a:r>
              <a:rPr lang="en-US" dirty="0" smtClean="0">
                <a:sym typeface="Wingdings"/>
              </a:rPr>
              <a:t> </a:t>
            </a:r>
            <a:r>
              <a:rPr lang="en-US" dirty="0" smtClean="0"/>
              <a:t>Planck feedback</a:t>
            </a:r>
          </a:p>
          <a:p>
            <a:r>
              <a:rPr lang="en-US" dirty="0" smtClean="0"/>
              <a:t>Effect of fixed-T-offset high-altitude optically thick IR absorber on Planck feedback</a:t>
            </a:r>
          </a:p>
          <a:p>
            <a:r>
              <a:rPr lang="en-US" dirty="0" smtClean="0"/>
              <a:t>Runaway GH represents failure of the Planck feedback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1027" y="15158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One-component (condensible) gray-gas atmosphere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89" y="2713254"/>
            <a:ext cx="889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Following today’s reading from Pierrehumbert (pdf on the class website)</a:t>
            </a:r>
          </a:p>
          <a:p>
            <a:r>
              <a:rPr lang="en-US" i="1"/>
              <a:t>τ</a:t>
            </a:r>
            <a:r>
              <a:rPr lang="en-US" baseline="-25000"/>
              <a:t> </a:t>
            </a:r>
            <a:r>
              <a:rPr lang="en-US"/>
              <a:t>= IR optical depth (increasing going up from the surface), </a:t>
            </a:r>
            <a:r>
              <a:rPr lang="en-US" i="1"/>
              <a:t>τ</a:t>
            </a:r>
            <a:r>
              <a:rPr lang="en-US" baseline="-25000"/>
              <a:t>∞ </a:t>
            </a:r>
            <a:r>
              <a:rPr lang="en-US"/>
              <a:t>= IR optical depth of whole atm.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5" y="3342321"/>
            <a:ext cx="4064743" cy="563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35" y="3905600"/>
            <a:ext cx="2020121" cy="488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779" y="4394339"/>
            <a:ext cx="6375400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898" y="4617779"/>
            <a:ext cx="55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OLR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225" y="5497870"/>
            <a:ext cx="1892300" cy="419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68902" y="4499110"/>
            <a:ext cx="605346" cy="488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99957" y="3589711"/>
            <a:ext cx="3128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decaying exponential here</a:t>
            </a:r>
          </a:p>
          <a:p>
            <a:r>
              <a:rPr lang="en-US">
                <a:solidFill>
                  <a:srgbClr val="FF0000"/>
                </a:solidFill>
              </a:rPr>
              <a:t>means integral is dominated by</a:t>
            </a:r>
          </a:p>
          <a:p>
            <a:r>
              <a:rPr lang="en-US">
                <a:solidFill>
                  <a:srgbClr val="FF0000"/>
                </a:solidFill>
              </a:rPr>
              <a:t>contribution from near </a:t>
            </a:r>
            <a:r>
              <a:rPr lang="en-US" i="1">
                <a:solidFill>
                  <a:srgbClr val="FF0000"/>
                </a:solidFill>
              </a:rPr>
              <a:t>τ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 = 0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2134182" y="4496783"/>
            <a:ext cx="283528" cy="126418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55791" y="5270639"/>
            <a:ext cx="303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dominates at low </a:t>
            </a:r>
            <a:r>
              <a:rPr lang="en-US" i="1"/>
              <a:t>τ</a:t>
            </a:r>
            <a:r>
              <a:rPr lang="en-US" baseline="-25000"/>
              <a:t>∞</a:t>
            </a:r>
            <a:r>
              <a:rPr lang="en-US">
                <a:effectLst/>
              </a:rPr>
              <a:t> </a:t>
            </a:r>
            <a:endParaRPr lang="en-US"/>
          </a:p>
          <a:p>
            <a:r>
              <a:rPr lang="en-US"/>
              <a:t>becomes negligible at high </a:t>
            </a:r>
            <a:r>
              <a:rPr lang="en-US" i="1"/>
              <a:t>τ</a:t>
            </a:r>
            <a:r>
              <a:rPr lang="en-US" baseline="-25000"/>
              <a:t>∞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7212" y="5235029"/>
            <a:ext cx="178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Dummy variable:</a:t>
            </a:r>
          </a:p>
        </p:txBody>
      </p:sp>
    </p:spTree>
    <p:extLst>
      <p:ext uri="{BB962C8B-B14F-4D97-AF65-F5344CB8AC3E}">
        <p14:creationId xmlns:p14="http://schemas.microsoft.com/office/powerpoint/2010/main" val="108666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531"/>
            <a:ext cx="9144000" cy="5682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080" y="6048538"/>
            <a:ext cx="511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Pierrehumbert, Principles of Planetary Climate, 2010</a:t>
            </a:r>
          </a:p>
        </p:txBody>
      </p:sp>
    </p:spTree>
    <p:extLst>
      <p:ext uri="{BB962C8B-B14F-4D97-AF65-F5344CB8AC3E}">
        <p14:creationId xmlns:p14="http://schemas.microsoft.com/office/powerpoint/2010/main" val="317524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4160"/>
            <a:ext cx="7442200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889" y="6250001"/>
            <a:ext cx="30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2010 figure 4.4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3444" y="267054"/>
            <a:ext cx="628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runaway greenhouse leads to the loss of surface liquid water</a:t>
            </a:r>
          </a:p>
          <a:p>
            <a:r>
              <a:rPr lang="en-US" dirty="0" smtClean="0"/>
              <a:t>(However, a supercritical H2O-rich C-poor phase may persist)</a:t>
            </a:r>
          </a:p>
        </p:txBody>
      </p:sp>
    </p:spTree>
    <p:extLst>
      <p:ext uri="{BB962C8B-B14F-4D97-AF65-F5344CB8AC3E}">
        <p14:creationId xmlns:p14="http://schemas.microsoft.com/office/powerpoint/2010/main" val="154729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inner edge of the habitable zone is defined by the runaway greenhouse limit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04" y="1143000"/>
            <a:ext cx="4453938" cy="55404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65046" y="4817251"/>
            <a:ext cx="0" cy="44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752473" y="1980168"/>
            <a:ext cx="265788" cy="44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52473" y="2429364"/>
            <a:ext cx="162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in &lt;2 Gyr</a:t>
            </a:r>
          </a:p>
          <a:p>
            <a:r>
              <a:rPr lang="en-US" dirty="0" smtClean="0"/>
              <a:t>(uninhabitable)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46" y="4943282"/>
            <a:ext cx="120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now</a:t>
            </a:r>
          </a:p>
          <a:p>
            <a:r>
              <a:rPr lang="en-US" dirty="0" smtClean="0"/>
              <a:t>(habitable)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Atmospheric escape – </a:t>
            </a:r>
            <a:br>
              <a:rPr lang="en-US" b="1" dirty="0" smtClean="0"/>
            </a:br>
            <a:r>
              <a:rPr lang="en-US" b="1" dirty="0" smtClean="0"/>
              <a:t>key unifying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16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 smtClean="0"/>
              <a:t>Clasius-Clapeyron</a:t>
            </a:r>
            <a:r>
              <a:rPr lang="en-US" sz="3100" dirty="0" smtClean="0"/>
              <a:t> relation:</a:t>
            </a:r>
            <a:br>
              <a:rPr lang="en-US" sz="3100" dirty="0" smtClean="0"/>
            </a:br>
            <a:r>
              <a:rPr lang="en-US" sz="3100" b="1" dirty="0" smtClean="0"/>
              <a:t>exponential</a:t>
            </a:r>
            <a:r>
              <a:rPr lang="en-US" sz="3100" dirty="0" smtClean="0"/>
              <a:t> increase in water vapor partial pressure with increasing T </a:t>
            </a:r>
            <a:r>
              <a:rPr lang="en-US" sz="2800" dirty="0" smtClean="0"/>
              <a:t>(7% per degree K, linearizing around modern Earth T)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49359" y="5462222"/>
            <a:ext cx="399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1.1.3.5 of Catling &amp; </a:t>
            </a:r>
            <a:r>
              <a:rPr lang="en-US" dirty="0" err="1" smtClean="0"/>
              <a:t>Kasting</a:t>
            </a:r>
            <a:r>
              <a:rPr lang="en-US" dirty="0" smtClean="0"/>
              <a:t>, </a:t>
            </a:r>
            <a:r>
              <a:rPr lang="en-US" dirty="0" err="1" smtClean="0"/>
              <a:t>ch.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47" y="2851540"/>
            <a:ext cx="5190190" cy="1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8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1122"/>
            <a:ext cx="3786360" cy="15531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Definitions: </a:t>
            </a:r>
            <a:br>
              <a:rPr lang="en-US" dirty="0" smtClean="0"/>
            </a:br>
            <a:r>
              <a:rPr lang="en-US" dirty="0" err="1" smtClean="0"/>
              <a:t>adiabat</a:t>
            </a:r>
            <a:r>
              <a:rPr lang="en-US" dirty="0" smtClean="0"/>
              <a:t> and moist </a:t>
            </a:r>
            <a:r>
              <a:rPr lang="en-US" dirty="0" err="1" smtClean="0"/>
              <a:t>adiabat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(1/2)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74" y="423298"/>
            <a:ext cx="5388348" cy="531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555" y="14183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today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173" y="90933"/>
            <a:ext cx="836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Going from one-component condensible atmospheres to two-component atmospheres</a:t>
            </a:r>
          </a:p>
        </p:txBody>
      </p:sp>
    </p:spTree>
    <p:extLst>
      <p:ext uri="{BB962C8B-B14F-4D97-AF65-F5344CB8AC3E}">
        <p14:creationId xmlns:p14="http://schemas.microsoft.com/office/powerpoint/2010/main" val="153962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51031"/>
            <a:ext cx="9135097" cy="69044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Definitions: </a:t>
            </a:r>
            <a:r>
              <a:rPr lang="en-US" sz="3600" dirty="0"/>
              <a:t> </a:t>
            </a:r>
            <a:r>
              <a:rPr lang="en-US" sz="3600" dirty="0" err="1" smtClean="0"/>
              <a:t>adiabat</a:t>
            </a:r>
            <a:r>
              <a:rPr lang="en-US" sz="3600" dirty="0" smtClean="0"/>
              <a:t> and moist </a:t>
            </a:r>
            <a:r>
              <a:rPr lang="en-US" sz="3600" dirty="0" err="1" smtClean="0"/>
              <a:t>adiabat</a:t>
            </a:r>
            <a:r>
              <a:rPr lang="en-US" sz="3600" dirty="0"/>
              <a:t> </a:t>
            </a:r>
            <a:r>
              <a:rPr lang="en-US" sz="3600" dirty="0" smtClean="0"/>
              <a:t>(2/2)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3" y="1285634"/>
            <a:ext cx="9144000" cy="117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404" y="836436"/>
            <a:ext cx="625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Condensible</a:t>
            </a:r>
            <a:r>
              <a:rPr lang="en-US" dirty="0" smtClean="0"/>
              <a:t> “c” (e.g. water) and </a:t>
            </a:r>
            <a:r>
              <a:rPr lang="en-US" dirty="0" err="1" smtClean="0"/>
              <a:t>noncondensible</a:t>
            </a:r>
            <a:r>
              <a:rPr lang="en-US" dirty="0" smtClean="0"/>
              <a:t> “a” (e.g. O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Assume instant precipitation of condensate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1081"/>
            <a:ext cx="9144000" cy="16859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023023" y="4910189"/>
            <a:ext cx="402700" cy="836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62738" y="574662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at</a:t>
            </a:r>
          </a:p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815" y="3097911"/>
            <a:ext cx="433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saturation  (relative humidity = 1),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26288" y="1482767"/>
            <a:ext cx="573073" cy="763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9308" y="2239305"/>
            <a:ext cx="182720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ero by definition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err="1" smtClean="0">
                <a:solidFill>
                  <a:srgbClr val="FF0000"/>
                </a:solidFill>
              </a:rPr>
              <a:t>adiabat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75" y="5297656"/>
            <a:ext cx="6618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limit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sat</a:t>
            </a:r>
            <a:r>
              <a:rPr lang="en-US" dirty="0" smtClean="0"/>
              <a:t> = 0 (dry atmosphere), this equation</a:t>
            </a:r>
          </a:p>
          <a:p>
            <a:r>
              <a:rPr lang="en-US" dirty="0"/>
              <a:t>g</a:t>
            </a:r>
            <a:r>
              <a:rPr lang="en-US" dirty="0" smtClean="0"/>
              <a:t>ives the dry </a:t>
            </a:r>
            <a:r>
              <a:rPr lang="en-US" dirty="0" err="1" smtClean="0"/>
              <a:t>adiabat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limit where water vapor is the dominant constituent </a:t>
            </a:r>
          </a:p>
          <a:p>
            <a:r>
              <a:rPr lang="en-US" dirty="0" smtClean="0"/>
              <a:t>of the atmosphere, this tends to the saturation vapor pressure curve.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9173" y="31583"/>
            <a:ext cx="836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Going from one-component condensible atmospheres to two-component atmospheres</a:t>
            </a:r>
          </a:p>
        </p:txBody>
      </p:sp>
    </p:spTree>
    <p:extLst>
      <p:ext uri="{BB962C8B-B14F-4D97-AF65-F5344CB8AC3E}">
        <p14:creationId xmlns:p14="http://schemas.microsoft.com/office/powerpoint/2010/main" val="27769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9" y="540907"/>
            <a:ext cx="5923871" cy="615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66" y="10419"/>
            <a:ext cx="828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temperature increases, the moist </a:t>
            </a:r>
            <a:r>
              <a:rPr lang="en-US" dirty="0" err="1" smtClean="0"/>
              <a:t>adiabat</a:t>
            </a:r>
            <a:r>
              <a:rPr lang="en-US" dirty="0" smtClean="0"/>
              <a:t> increasingly diverges from the dry </a:t>
            </a:r>
            <a:r>
              <a:rPr lang="en-US" dirty="0" err="1" smtClean="0"/>
              <a:t>adiabat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2223" y="5051778"/>
            <a:ext cx="2417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HUMIDITY=1</a:t>
            </a:r>
          </a:p>
          <a:p>
            <a:r>
              <a:rPr lang="en-US" dirty="0" smtClean="0"/>
              <a:t>EARTH AIR, 1 BAR (DRY)</a:t>
            </a:r>
          </a:p>
          <a:p>
            <a:r>
              <a:rPr lang="en-US" dirty="0" err="1" smtClean="0"/>
              <a:t>Pierrehumbert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1239"/>
            <a:ext cx="1824769" cy="72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5000"/>
            <a:ext cx="130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adiabat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9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949037"/>
          </a:xfrm>
        </p:spPr>
        <p:txBody>
          <a:bodyPr/>
          <a:lstStyle/>
          <a:p>
            <a:r>
              <a:rPr lang="en-US" dirty="0" smtClean="0"/>
              <a:t>Stratospheric cold-trap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74"/>
            <a:ext cx="4962107" cy="496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26" y="1223674"/>
            <a:ext cx="4481973" cy="51020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730730" y="3113400"/>
            <a:ext cx="820889" cy="6970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223674"/>
            <a:ext cx="4356100" cy="544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34" y="5887396"/>
            <a:ext cx="1618192" cy="78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776" y="6001131"/>
            <a:ext cx="234488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potential temperature: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90000" y="-169333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94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runaway greenhouse leads to the end of habitability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5" y="627944"/>
            <a:ext cx="7958015" cy="6230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462253" y="3772387"/>
            <a:ext cx="49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2012, following Nakajima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6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73"/>
            <a:ext cx="9144000" cy="108931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The switch from a dry to a moist stratosphere happens over a narrow range of </a:t>
            </a:r>
            <a:r>
              <a:rPr lang="en-US" sz="2000" dirty="0" err="1" smtClean="0"/>
              <a:t>Tsurf</a:t>
            </a:r>
            <a:r>
              <a:rPr lang="en-US" sz="2000" dirty="0" smtClean="0"/>
              <a:t> – because of the exponential dependence of s .</a:t>
            </a:r>
            <a:r>
              <a:rPr lang="en-US" sz="2000" dirty="0" err="1" smtClean="0"/>
              <a:t>v.p.</a:t>
            </a:r>
            <a:r>
              <a:rPr lang="en-US" sz="2000" dirty="0" smtClean="0"/>
              <a:t> on T, combined with the lapse rate feedback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52" y="1266846"/>
            <a:ext cx="9187752" cy="456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934" y="5726801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8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8521700" cy="552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56" y="620888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8" y="1889478"/>
            <a:ext cx="30988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378" y="1417638"/>
            <a:ext cx="187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atmosphere: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2728710"/>
            <a:ext cx="3822700" cy="490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0378" y="2359378"/>
            <a:ext cx="289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depth at </a:t>
            </a:r>
            <a:r>
              <a:rPr lang="en-US" dirty="0" err="1" smtClean="0"/>
              <a:t>tropopause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47000" y="3219170"/>
            <a:ext cx="424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6807" y="3186668"/>
            <a:ext cx="17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(1/g) in brackets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22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84619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973" y="654999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6556" y="1665111"/>
            <a:ext cx="677333" cy="889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3460" y="507115"/>
            <a:ext cx="376054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slightly less than the black-body </a:t>
            </a:r>
          </a:p>
          <a:p>
            <a:r>
              <a:rPr lang="en-US" dirty="0" smtClean="0"/>
              <a:t>flux corresponding to the </a:t>
            </a:r>
          </a:p>
          <a:p>
            <a:r>
              <a:rPr lang="en-US" dirty="0" smtClean="0"/>
              <a:t>temperature one optical depth </a:t>
            </a:r>
          </a:p>
          <a:p>
            <a:r>
              <a:rPr lang="en-US" dirty="0" smtClean="0"/>
              <a:t>down from the top of the atmosphere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1" y="1047663"/>
            <a:ext cx="7141871" cy="581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584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stops the temperature from going up indefinitely? (Why is it limited to ~1500K?)</a:t>
            </a:r>
          </a:p>
          <a:p>
            <a:r>
              <a:rPr lang="en-US" i="1" dirty="0" smtClean="0"/>
              <a:t>(It’s not the latent heat of magma melting – it’s coincidence that the runaway GH stops </a:t>
            </a:r>
          </a:p>
          <a:p>
            <a:r>
              <a:rPr lang="en-US" i="1" dirty="0" smtClean="0"/>
              <a:t>around the dry-rock solidus).</a:t>
            </a:r>
          </a:p>
          <a:p>
            <a:r>
              <a:rPr lang="en-US" dirty="0" smtClean="0"/>
              <a:t>Two key windows in the water vapor absorption spectrum: 8-12 microns and &lt;~4 microns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45" y="4260335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lag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1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Anthropogenic greenhouse gases (probably) cannot trigger the runaway </a:t>
            </a:r>
            <a:r>
              <a:rPr lang="en-US" sz="3000" dirty="0" smtClean="0"/>
              <a:t>greenhouse.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5911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et al. Nature Geoscience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442"/>
            <a:ext cx="5357570" cy="2992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4" y="4592353"/>
            <a:ext cx="2831118" cy="161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8102" y="4916509"/>
            <a:ext cx="69477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Black</a:t>
            </a:r>
          </a:p>
          <a:p>
            <a:r>
              <a:rPr lang="en-US" sz="1500" dirty="0" smtClean="0"/>
              <a:t>Green</a:t>
            </a:r>
          </a:p>
          <a:p>
            <a:r>
              <a:rPr lang="en-US" sz="1500" dirty="0" smtClean="0"/>
              <a:t>Blue</a:t>
            </a:r>
          </a:p>
          <a:p>
            <a:r>
              <a:rPr lang="en-US" sz="1500" dirty="0" smtClean="0"/>
              <a:t>Red</a:t>
            </a:r>
          </a:p>
          <a:p>
            <a:r>
              <a:rPr lang="en-US" sz="1500" dirty="0" smtClean="0"/>
              <a:t>purple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6544" y="5393595"/>
            <a:ext cx="208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lines: RH &lt; 1</a:t>
            </a:r>
          </a:p>
          <a:p>
            <a:r>
              <a:rPr lang="en-US" dirty="0" smtClean="0"/>
              <a:t>Solid lines:  RH =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591" y="1384628"/>
            <a:ext cx="3851409" cy="400896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42880" y="4779725"/>
            <a:ext cx="633664" cy="467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0667" y="6207503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albedo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77834"/>
            <a:ext cx="58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Applications and extensions of the runaway greenhouse idea</a:t>
            </a:r>
          </a:p>
        </p:txBody>
      </p:sp>
    </p:spTree>
    <p:extLst>
      <p:ext uri="{BB962C8B-B14F-4D97-AF65-F5344CB8AC3E}">
        <p14:creationId xmlns:p14="http://schemas.microsoft.com/office/powerpoint/2010/main" val="296301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/>
              <a:t>Earth today is close to the runaway greenhouse limit. The runaway greenhouse can be triggered by an increase in solar </a:t>
            </a:r>
            <a:r>
              <a:rPr lang="en-US" sz="2400" dirty="0" smtClean="0"/>
              <a:t>luminosity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87" y="1143000"/>
            <a:ext cx="4329591" cy="3983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3335"/>
            <a:ext cx="267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Leconte</a:t>
            </a:r>
            <a:r>
              <a:rPr lang="en-US" dirty="0" smtClean="0"/>
              <a:t> et al. 2013 Nature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46" y="2388616"/>
            <a:ext cx="4967654" cy="5166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488920" y="202929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44225" y="2905252"/>
            <a:ext cx="0" cy="364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5229" y="1428745"/>
            <a:ext cx="11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lost</a:t>
            </a:r>
          </a:p>
          <a:p>
            <a:r>
              <a:rPr lang="en-US" dirty="0" smtClean="0"/>
              <a:t>(bars)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8178" y="3269488"/>
            <a:ext cx="16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loss flux</a:t>
            </a:r>
          </a:p>
          <a:p>
            <a:r>
              <a:rPr lang="en-US" dirty="0" smtClean="0"/>
              <a:t>(atoms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4083" y="1438371"/>
            <a:ext cx="138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loss</a:t>
            </a:r>
          </a:p>
          <a:p>
            <a:r>
              <a:rPr lang="en-US" dirty="0" smtClean="0"/>
              <a:t>(10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80056" y="207507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-77834"/>
            <a:ext cx="58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Applications and extensions of the runaway greenhouse idea</a:t>
            </a:r>
          </a:p>
        </p:txBody>
      </p:sp>
    </p:spTree>
    <p:extLst>
      <p:ext uri="{BB962C8B-B14F-4D97-AF65-F5344CB8AC3E}">
        <p14:creationId xmlns:p14="http://schemas.microsoft.com/office/powerpoint/2010/main" val="366232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749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High gravity moves the runaway greenhouse limit closer to the star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e.g. metal-rich planet, </a:t>
            </a:r>
            <a:r>
              <a:rPr lang="en-US" sz="2400" dirty="0"/>
              <a:t> l</a:t>
            </a:r>
            <a:r>
              <a:rPr lang="en-US" sz="2400" dirty="0" smtClean="0"/>
              <a:t>arger-radius super-Earth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1754042"/>
            <a:ext cx="4774244" cy="3892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18" y="1927804"/>
            <a:ext cx="5908257" cy="4114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09" y="933949"/>
            <a:ext cx="6814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</a:t>
            </a:r>
            <a:r>
              <a:rPr lang="en-US" dirty="0" smtClean="0">
                <a:sym typeface="Wingdings"/>
              </a:rPr>
              <a:t> vapor pressure</a:t>
            </a:r>
          </a:p>
          <a:p>
            <a:r>
              <a:rPr lang="en-US" dirty="0" smtClean="0"/>
              <a:t>Vapor pressure x humidity / gravity </a:t>
            </a:r>
            <a:r>
              <a:rPr lang="en-US" dirty="0" smtClean="0">
                <a:sym typeface="Wingdings"/>
              </a:rPr>
              <a:t> column mass of greenhouse gas</a:t>
            </a:r>
          </a:p>
          <a:p>
            <a:r>
              <a:rPr lang="en-US" dirty="0" smtClean="0">
                <a:sym typeface="Wingdings"/>
              </a:rPr>
              <a:t>Column mass  greenhouse effect.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74" y="5850004"/>
            <a:ext cx="489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OLR ~= slightly less than the blackbody</a:t>
            </a:r>
          </a:p>
          <a:p>
            <a:r>
              <a:rPr lang="en-US" dirty="0" smtClean="0"/>
              <a:t>flux corresponding to the temperature one optical </a:t>
            </a:r>
          </a:p>
          <a:p>
            <a:r>
              <a:rPr lang="en-US" dirty="0" smtClean="0"/>
              <a:t>depth down from the top of the atmosphere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77834"/>
            <a:ext cx="58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Applications and extensions of the runaway greenhouse idea</a:t>
            </a:r>
          </a:p>
        </p:txBody>
      </p:sp>
    </p:spTree>
    <p:extLst>
      <p:ext uri="{BB962C8B-B14F-4D97-AF65-F5344CB8AC3E}">
        <p14:creationId xmlns:p14="http://schemas.microsoft.com/office/powerpoint/2010/main" val="6387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High-albedo clouds can shift the runaway GH boundary closer to the star. High-albedo clouds are at the substellar point when the planet is slowly rotating (e.g., tidally locked and in the habitable zone).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4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828" y="6164225"/>
            <a:ext cx="16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Yang et al.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77834"/>
            <a:ext cx="58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Applications and extensions of the runaway greenhouse idea</a:t>
            </a:r>
          </a:p>
        </p:txBody>
      </p:sp>
    </p:spTree>
    <p:extLst>
      <p:ext uri="{BB962C8B-B14F-4D97-AF65-F5344CB8AC3E}">
        <p14:creationId xmlns:p14="http://schemas.microsoft.com/office/powerpoint/2010/main" val="92509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5"/>
            <a:ext cx="4600222" cy="4382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557" y="968099"/>
            <a:ext cx="4645442" cy="508000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/>
              <a:t>Runaways due to the GH-effect of a condensable apply to non-H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condensates as well – e.g., 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on Mars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33" y="4841394"/>
            <a:ext cx="5545667" cy="2016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33" y="5088071"/>
            <a:ext cx="212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Kite et al. P&amp;SS 2020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65333"/>
            <a:ext cx="327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N2 runaway on Early Titan?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-77834"/>
            <a:ext cx="588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Applications and extensions of the runaway greenhouse idea</a:t>
            </a:r>
          </a:p>
        </p:txBody>
      </p:sp>
    </p:spTree>
    <p:extLst>
      <p:ext uri="{BB962C8B-B14F-4D97-AF65-F5344CB8AC3E}">
        <p14:creationId xmlns:p14="http://schemas.microsoft.com/office/powerpoint/2010/main" val="781658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753"/>
          </a:xfrm>
        </p:spPr>
        <p:txBody>
          <a:bodyPr>
            <a:noAutofit/>
          </a:bodyPr>
          <a:lstStyle/>
          <a:p>
            <a:r>
              <a:rPr lang="en-US" sz="2000" dirty="0" smtClean="0"/>
              <a:t>Lecture summary slide: Condensable greenhouse gases lead to climate instability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Kombayashi</a:t>
            </a:r>
            <a:r>
              <a:rPr lang="en-US" sz="2000" dirty="0" smtClean="0"/>
              <a:t>-Ingersoll limit)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38" y="919753"/>
            <a:ext cx="6674038" cy="53797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2188" y="2759259"/>
            <a:ext cx="1734573" cy="14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4376" y="1109543"/>
            <a:ext cx="14598" cy="179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6679" y="2842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76" y="735087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83931" y="2087693"/>
            <a:ext cx="952748" cy="52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931" y="1104419"/>
            <a:ext cx="0" cy="983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627963"/>
            <a:ext cx="23962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Consequences:</a:t>
            </a:r>
          </a:p>
          <a:p>
            <a:r>
              <a:rPr lang="en-US" b="1" dirty="0" smtClean="0"/>
              <a:t>(all are important)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dissociation</a:t>
            </a:r>
          </a:p>
          <a:p>
            <a:r>
              <a:rPr lang="en-US" dirty="0" smtClean="0"/>
              <a:t>VNIR window</a:t>
            </a:r>
          </a:p>
          <a:p>
            <a:r>
              <a:rPr lang="en-US" dirty="0" smtClean="0"/>
              <a:t>Surface magma</a:t>
            </a:r>
          </a:p>
          <a:p>
            <a:r>
              <a:rPr lang="en-US" dirty="0" smtClean="0"/>
              <a:t>All water lost to space</a:t>
            </a:r>
          </a:p>
          <a:p>
            <a:r>
              <a:rPr lang="en-US" dirty="0" smtClean="0"/>
              <a:t>Carbonates decompose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04376" y="1824906"/>
            <a:ext cx="379555" cy="2627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7363" y="550421"/>
            <a:ext cx="14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8974" y="3211836"/>
            <a:ext cx="1449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 RH</a:t>
            </a:r>
          </a:p>
          <a:p>
            <a:r>
              <a:rPr lang="en-US" dirty="0" smtClean="0"/>
              <a:t>(RH = relative</a:t>
            </a:r>
          </a:p>
          <a:p>
            <a:r>
              <a:rPr lang="en-US" dirty="0"/>
              <a:t>h</a:t>
            </a:r>
            <a:r>
              <a:rPr lang="en-US" dirty="0" smtClean="0"/>
              <a:t>umidity)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240737" y="4732963"/>
            <a:ext cx="290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, Nature,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1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Runaway greenhouse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894644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(H2O-)runaway greenhouse is a geologically rapid increase in planet surface temperature from &lt;400K to &gt;1000K caused by a positive feedback between the saturation vapor pressure of water vapor and the </a:t>
            </a:r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CO2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40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917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78"/>
            <a:ext cx="4467075" cy="11430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The runaway &amp; moist greenhouses:</a:t>
            </a:r>
            <a:br>
              <a:rPr lang="en-US" sz="3000" dirty="0" smtClean="0"/>
            </a:br>
            <a:r>
              <a:rPr lang="en-US" sz="3000" dirty="0" smtClean="0"/>
              <a:t>under the hood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75" y="0"/>
            <a:ext cx="50268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79" y="1967321"/>
            <a:ext cx="3746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Raising temperature raises the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m</a:t>
            </a:r>
            <a:r>
              <a:rPr lang="en-US" dirty="0" smtClean="0"/>
              <a:t>ixing ratio at the cold trap (assumed</a:t>
            </a:r>
          </a:p>
          <a:p>
            <a:r>
              <a:rPr lang="en-US" dirty="0"/>
              <a:t>i</a:t>
            </a:r>
            <a:r>
              <a:rPr lang="en-US" dirty="0" smtClean="0"/>
              <a:t>sothermal)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759" y="2890651"/>
            <a:ext cx="4633903" cy="3494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000" y="6508202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21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5"/>
            <a:ext cx="9144000" cy="413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7" y="4252867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0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6"/>
            <a:ext cx="9144000" cy="58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Wrap-up: impact erosion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48" y="958334"/>
            <a:ext cx="3424296" cy="256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877733"/>
            <a:ext cx="46355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829" y="6488668"/>
            <a:ext cx="192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Two-stage gas gun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2148" y="35084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tests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712149"/>
            <a:ext cx="4942286" cy="3041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699" y="3753556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Hydrocode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0556" y="4430990"/>
            <a:ext cx="4543778" cy="1937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6546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Terrestrial impact craters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22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99" y="685546"/>
            <a:ext cx="35719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was the last 10</a:t>
            </a:r>
            <a:r>
              <a:rPr lang="en-US" baseline="30000" dirty="0" smtClean="0"/>
              <a:t>th</a:t>
            </a:r>
            <a:r>
              <a:rPr lang="en-US" dirty="0" smtClean="0"/>
              <a:t> of Venus’ ocean removed?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25" y="0"/>
            <a:ext cx="45901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187" y="6242533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/>
              <a:t>Lecture 7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5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7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3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54"/>
            <a:ext cx="8297333" cy="513964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32844" y="5974447"/>
            <a:ext cx="657577" cy="6733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The Galaxy has many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-absent Super-Earths </a:t>
            </a:r>
            <a:r>
              <a:rPr lang="en-US" sz="2600" i="1" dirty="0" smtClean="0"/>
              <a:t>and</a:t>
            </a:r>
            <a:r>
              <a:rPr lang="en-US" sz="2600" dirty="0" smtClean="0"/>
              <a:t> many &gt;~1 </a:t>
            </a:r>
            <a:r>
              <a:rPr lang="en-US" sz="2600" dirty="0" err="1" smtClean="0"/>
              <a:t>wt</a:t>
            </a:r>
            <a:r>
              <a:rPr lang="en-US" sz="2600" dirty="0" smtClean="0"/>
              <a:t>%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mini-</a:t>
            </a:r>
            <a:r>
              <a:rPr lang="en-US" sz="2600" dirty="0" err="1" smtClean="0"/>
              <a:t>Neptunes</a:t>
            </a:r>
            <a:r>
              <a:rPr lang="en-US" sz="2600" dirty="0" smtClean="0"/>
              <a:t>: not much in between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882444" y="6378222"/>
            <a:ext cx="288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Eylen</a:t>
            </a:r>
            <a:r>
              <a:rPr lang="en-US" dirty="0" smtClean="0"/>
              <a:t> et al. </a:t>
            </a:r>
            <a:r>
              <a:rPr lang="en-US" dirty="0" err="1" smtClean="0"/>
              <a:t>MNRAS 2018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23111" y="3330222"/>
            <a:ext cx="0" cy="180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887885" y="40900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to detect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16909" y="3412895"/>
            <a:ext cx="3359727" cy="651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6222" y="3330222"/>
            <a:ext cx="0" cy="578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779" y="2545392"/>
            <a:ext cx="1901351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/>
              <a:t>mostly not rocky</a:t>
            </a:r>
          </a:p>
          <a:p>
            <a:r>
              <a:rPr lang="en-US" sz="1500" dirty="0" smtClean="0"/>
              <a:t>based on density data</a:t>
            </a:r>
          </a:p>
          <a:p>
            <a:r>
              <a:rPr lang="en-US" sz="1500" dirty="0" smtClean="0"/>
              <a:t>(L. Rogers </a:t>
            </a:r>
            <a:r>
              <a:rPr lang="en-US" sz="1500" dirty="0" err="1" smtClean="0"/>
              <a:t>ApJ</a:t>
            </a:r>
            <a:r>
              <a:rPr lang="en-US" sz="1500" dirty="0" smtClean="0"/>
              <a:t> 2015)</a:t>
            </a:r>
            <a:endParaRPr lang="en-US" sz="1500" dirty="0"/>
          </a:p>
        </p:txBody>
      </p:sp>
      <p:sp>
        <p:nvSpPr>
          <p:cNvPr id="14" name="Oval 13"/>
          <p:cNvSpPr/>
          <p:nvPr/>
        </p:nvSpPr>
        <p:spPr>
          <a:xfrm>
            <a:off x="50802" y="6115550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0888" y="6133997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284" y="5975952"/>
            <a:ext cx="143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0421" y="6055056"/>
            <a:ext cx="138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58309" y="2960372"/>
            <a:ext cx="4205415" cy="780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76636" y="4064000"/>
            <a:ext cx="92364" cy="88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0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-35804"/>
            <a:ext cx="87347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This gap in the radius distribution can be understood as a photo-evaporation valley driven by hydrodynamic escape of hydrogen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819656"/>
            <a:ext cx="5096933" cy="603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173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3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83" y="0"/>
            <a:ext cx="643261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2711383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This gap in the radius distribution can be understood as a photo-evaporation valley driven by hydrodynamic escape of hydrogen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226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4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1476</Words>
  <Application>Microsoft Macintosh PowerPoint</Application>
  <PresentationFormat>On-screen Show (4:3)</PresentationFormat>
  <Paragraphs>192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GEOS 22060/ GEOS 32060 / ASTR 45900 </vt:lpstr>
      <vt:lpstr>Atmospheric escape –  key unifying concepts</vt:lpstr>
      <vt:lpstr>Energy sources for atmospheric escape</vt:lpstr>
      <vt:lpstr>Wrap-up: impact erosion</vt:lpstr>
      <vt:lpstr>Lecture 7 topics</vt:lpstr>
      <vt:lpstr>Lecture 7 topics</vt:lpstr>
      <vt:lpstr>The Galaxy has many H2-absent Super-Earths and many &gt;~1 wt% H2 mini-Neptunes: not much in between</vt:lpstr>
      <vt:lpstr>This gap in the radius distribution can be understood as a photo-evaporation valley driven by hydrodynamic escape of hydrogen</vt:lpstr>
      <vt:lpstr>This gap in the radius distribution can be understood as a photo-evaporation valley driven by hydrodynamic escape of hydrogen</vt:lpstr>
      <vt:lpstr>PowerPoint Presentation</vt:lpstr>
      <vt:lpstr>Lecture 7 topics</vt:lpstr>
      <vt:lpstr>PowerPoint Presentation</vt:lpstr>
      <vt:lpstr>Lecture 8 Runaway greenhouse – key points</vt:lpstr>
      <vt:lpstr>PowerPoint Presentation</vt:lpstr>
      <vt:lpstr>Venus is dry today</vt:lpstr>
      <vt:lpstr>One-component (condensible) gray-gas atmosphere</vt:lpstr>
      <vt:lpstr>PowerPoint Presentation</vt:lpstr>
      <vt:lpstr>PowerPoint Presentation</vt:lpstr>
      <vt:lpstr>The inner edge of the habitable zone is defined by the runaway greenhouse limit</vt:lpstr>
      <vt:lpstr>Clasius-Clapeyron relation: exponential increase in water vapor partial pressure with increasing T (7% per degree K, linearizing around modern Earth T) </vt:lpstr>
      <vt:lpstr>Definitions:  adiabat and moist adiabat (1/2)</vt:lpstr>
      <vt:lpstr>Definitions:  adiabat and moist adiabat (2/2)</vt:lpstr>
      <vt:lpstr>PowerPoint Presentation</vt:lpstr>
      <vt:lpstr>Stratospheric cold-trap</vt:lpstr>
      <vt:lpstr>The runaway greenhouse leads to the end of habitability</vt:lpstr>
      <vt:lpstr>The switch from a dry to a moist stratosphere happens over a narrow range of Tsurf – because of the exponential dependence of s .v.p. on T, combined with the lapse rate feedback </vt:lpstr>
      <vt:lpstr>PowerPoint Presentation</vt:lpstr>
      <vt:lpstr>PowerPoint Presentation</vt:lpstr>
      <vt:lpstr>PowerPoint Presentation</vt:lpstr>
      <vt:lpstr>Anthropogenic greenhouse gases (probably) cannot trigger the runaway greenhouse.</vt:lpstr>
      <vt:lpstr>Earth today is close to the runaway greenhouse limit. The runaway greenhouse can be triggered by an increase in solar luminosity</vt:lpstr>
      <vt:lpstr>High gravity moves the runaway greenhouse limit closer to the star  e.g. metal-rich planet,  larger-radius super-Earth</vt:lpstr>
      <vt:lpstr>High-albedo clouds can shift the runaway GH boundary closer to the star. High-albedo clouds are at the substellar point when the planet is slowly rotating (e.g., tidally locked and in the habitable zone).</vt:lpstr>
      <vt:lpstr>Runaways due to the GH-effect of a condensable apply to non-H2O condensates as well – e.g., CO2 on Mars </vt:lpstr>
      <vt:lpstr>Lecture summary slide: Condensable greenhouse gases lead to climate instability (Kombayashi-Ingersoll limit)</vt:lpstr>
      <vt:lpstr>Runaway greenhouse – key points</vt:lpstr>
      <vt:lpstr>Backup/additional slides</vt:lpstr>
      <vt:lpstr>The runaway &amp; moist greenhouses: under the hood</vt:lpstr>
      <vt:lpstr>PowerPoint Presentation</vt:lpstr>
      <vt:lpstr>How was the last 10th of Venus’ ocean removed?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220</cp:revision>
  <dcterms:created xsi:type="dcterms:W3CDTF">2016-01-07T03:39:51Z</dcterms:created>
  <dcterms:modified xsi:type="dcterms:W3CDTF">2020-01-30T14:29:01Z</dcterms:modified>
</cp:coreProperties>
</file>